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8" r:id="rId3"/>
    <p:sldId id="259" r:id="rId4"/>
    <p:sldId id="260" r:id="rId5"/>
    <p:sldId id="261" r:id="rId6"/>
    <p:sldId id="262" r:id="rId7"/>
    <p:sldId id="270" r:id="rId8"/>
    <p:sldId id="263" r:id="rId9"/>
    <p:sldId id="272" r:id="rId10"/>
    <p:sldId id="271" r:id="rId11"/>
    <p:sldId id="273" r:id="rId12"/>
    <p:sldId id="265" r:id="rId13"/>
    <p:sldId id="281" r:id="rId14"/>
    <p:sldId id="282" r:id="rId15"/>
    <p:sldId id="268" r:id="rId16"/>
    <p:sldId id="277" r:id="rId17"/>
    <p:sldId id="283" r:id="rId18"/>
    <p:sldId id="284" r:id="rId19"/>
    <p:sldId id="266" r:id="rId20"/>
  </p:sldIdLst>
  <p:sldSz cx="9144000" cy="5143500" type="screen16x9"/>
  <p:notesSz cx="6858000" cy="9144000"/>
  <p:embeddedFontLst>
    <p:embeddedFont>
      <p:font typeface="Rubik" panose="020B0604020202020204" charset="-79"/>
      <p:regular r:id="rId22"/>
      <p:bold r:id="rId23"/>
      <p:italic r:id="rId24"/>
      <p:boldItalic r:id="rId25"/>
    </p:embeddedFont>
    <p:embeddedFont>
      <p:font typeface="Rubik Light" panose="020B0604020202020204" charset="-79"/>
      <p:regular r:id="rId26"/>
      <p:bold r:id="rId27"/>
      <p:italic r:id="rId28"/>
      <p:boldItalic r:id="rId29"/>
    </p:embeddedFont>
    <p:embeddedFont>
      <p:font typeface="Rubik Medium" panose="020B0604020202020204" charset="-79"/>
      <p:regular r:id="rId30"/>
      <p:bold r:id="rId31"/>
      <p:italic r:id="rId32"/>
      <p:boldItalic r:id="rId33"/>
    </p:embeddedFont>
    <p:embeddedFont>
      <p:font typeface="Rubik SemiBold" panose="020B0604020202020204" charset="-79"/>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i1nl8uAJepcjcA2CnLI/GAkZt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2" autoAdjust="0"/>
    <p:restoredTop sz="93058" autoAdjust="0"/>
  </p:normalViewPr>
  <p:slideViewPr>
    <p:cSldViewPr snapToGrid="0">
      <p:cViewPr varScale="1">
        <p:scale>
          <a:sx n="88" d="100"/>
          <a:sy n="88" d="100"/>
        </p:scale>
        <p:origin x="864"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42"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65ee868302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265ee868302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65ee86830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265ee86830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ec2985a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3ec2985a68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23ec2985a68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ec2985a6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3ec2985a68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
        <p:cNvGrpSpPr/>
        <p:nvPr/>
      </p:nvGrpSpPr>
      <p:grpSpPr>
        <a:xfrm>
          <a:off x="0" y="0"/>
          <a:ext cx="0" cy="0"/>
          <a:chOff x="0" y="0"/>
          <a:chExt cx="0" cy="0"/>
        </a:xfrm>
      </p:grpSpPr>
      <p:sp>
        <p:nvSpPr>
          <p:cNvPr id="12" name="Google Shape;12;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 name="Google Shape;13;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4" name="Google Shape;1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7" name="Google Shape;17;p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1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7.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hyperlink" Target="https://lookerstudio.google.com/reporting/8c24f7bc-f415-4dea-a639-5c3953be8344" TargetMode="External"/><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hyperlink" Target="http://www.linkedin.com/in/ahmad-albar"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JP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drive.google.com/file/d/1lr2BZAiMy8j6tae1cwLGQOJm0da8M48a/view" TargetMode="External"/><Relationship Id="rId5" Type="http://schemas.openxmlformats.org/officeDocument/2006/relationships/hyperlink" Target="https://drive.google.com/file/d/1I73ljc2I9EK7qnhuo-2I10VMSUW1bHBZ/view" TargetMode="External"/><Relationship Id="rId4" Type="http://schemas.openxmlformats.org/officeDocument/2006/relationships/hyperlink" Target="https://drive.google.com/file/d/1j9Q7evS0T_jXF2PJI2sC5r_zvFHnn3ST/view" TargetMode="Externa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hyperlink" Target="https://github.com/Ahmad-Albar/Rakamin_KF_Analytics.git"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hyperlink" Target="https://youtu.be/3dHY1k58KvE" TargetMode="External"/><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55" name="Google Shape;55;p1"/>
          <p:cNvPicPr preferRelativeResize="0"/>
          <p:nvPr/>
        </p:nvPicPr>
        <p:blipFill rotWithShape="1">
          <a:blip r:embed="rId4">
            <a:alphaModFix/>
          </a:blip>
          <a:srcRect/>
          <a:stretch/>
        </p:blipFill>
        <p:spPr>
          <a:xfrm>
            <a:off x="184612" y="100600"/>
            <a:ext cx="1399901" cy="541300"/>
          </a:xfrm>
          <a:prstGeom prst="rect">
            <a:avLst/>
          </a:prstGeom>
          <a:noFill/>
          <a:ln>
            <a:noFill/>
          </a:ln>
        </p:spPr>
      </p:pic>
      <p:sp>
        <p:nvSpPr>
          <p:cNvPr id="56" name="Google Shape;56;p1"/>
          <p:cNvSpPr txBox="1"/>
          <p:nvPr/>
        </p:nvSpPr>
        <p:spPr>
          <a:xfrm>
            <a:off x="517900" y="1596200"/>
            <a:ext cx="6239100" cy="923299"/>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 sz="2400" b="1">
                <a:solidFill>
                  <a:schemeClr val="lt1"/>
                </a:solidFill>
                <a:latin typeface="Rubik"/>
                <a:ea typeface="Rubik"/>
                <a:cs typeface="Rubik"/>
                <a:sym typeface="Rubik"/>
              </a:rPr>
              <a:t>Kimia Farma Business Perfomance Analysis 2020-2023</a:t>
            </a:r>
            <a:endParaRPr sz="1050" b="0" i="0" u="none" strike="noStrike" cap="none">
              <a:solidFill>
                <a:schemeClr val="lt1"/>
              </a:solidFill>
              <a:latin typeface="Rubik"/>
              <a:ea typeface="Rubik"/>
              <a:cs typeface="Rubik"/>
              <a:sym typeface="Rubik"/>
            </a:endParaRPr>
          </a:p>
        </p:txBody>
      </p:sp>
      <p:sp>
        <p:nvSpPr>
          <p:cNvPr id="57" name="Google Shape;57;p1"/>
          <p:cNvSpPr txBox="1"/>
          <p:nvPr/>
        </p:nvSpPr>
        <p:spPr>
          <a:xfrm>
            <a:off x="517900" y="3130300"/>
            <a:ext cx="7289100" cy="5694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a:solidFill>
                  <a:schemeClr val="lt1"/>
                </a:solidFill>
                <a:latin typeface="Rubik SemiBold"/>
                <a:ea typeface="Rubik SemiBold"/>
                <a:cs typeface="Rubik SemiBold"/>
                <a:sym typeface="Rubik SemiBold"/>
              </a:rPr>
              <a:t>Kimia Farma </a:t>
            </a:r>
            <a:r>
              <a:rPr lang="en" sz="2500" b="0" i="0" u="none" strike="noStrike" cap="none">
                <a:solidFill>
                  <a:schemeClr val="lt1"/>
                </a:solidFill>
                <a:latin typeface="Rubik SemiBold"/>
                <a:ea typeface="Rubik SemiBold"/>
                <a:cs typeface="Rubik SemiBold"/>
                <a:sym typeface="Rubik SemiBold"/>
              </a:rPr>
              <a:t>- </a:t>
            </a:r>
            <a:r>
              <a:rPr lang="en" sz="2500">
                <a:solidFill>
                  <a:schemeClr val="lt1"/>
                </a:solidFill>
                <a:latin typeface="Rubik SemiBold"/>
                <a:ea typeface="Rubik SemiBold"/>
                <a:cs typeface="Rubik SemiBold"/>
                <a:sym typeface="Rubik SemiBold"/>
              </a:rPr>
              <a:t>Big Data Analytics</a:t>
            </a:r>
            <a:endParaRPr sz="2500" b="0" i="0" u="none" strike="noStrike" cap="none">
              <a:solidFill>
                <a:schemeClr val="lt1"/>
              </a:solidFill>
              <a:latin typeface="Rubik SemiBold"/>
              <a:ea typeface="Rubik SemiBold"/>
              <a:cs typeface="Rubik SemiBold"/>
              <a:sym typeface="Rubik SemiBold"/>
            </a:endParaRPr>
          </a:p>
        </p:txBody>
      </p:sp>
      <p:sp>
        <p:nvSpPr>
          <p:cNvPr id="58" name="Google Shape;58;p1"/>
          <p:cNvSpPr/>
          <p:nvPr/>
        </p:nvSpPr>
        <p:spPr>
          <a:xfrm>
            <a:off x="6757125" y="-621925"/>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
          <p:cNvSpPr txBox="1"/>
          <p:nvPr/>
        </p:nvSpPr>
        <p:spPr>
          <a:xfrm>
            <a:off x="1534580" y="100600"/>
            <a:ext cx="360889"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2400" b="1" i="0" u="none" strike="noStrike" cap="none">
                <a:solidFill>
                  <a:schemeClr val="lt1"/>
                </a:solidFill>
                <a:effectLst>
                  <a:outerShdw blurRad="38100" dist="38100" dir="2700000" algn="tl">
                    <a:srgbClr val="000000">
                      <a:alpha val="43137"/>
                    </a:srgbClr>
                  </a:outerShdw>
                </a:effectLst>
                <a:latin typeface="Rubik SemiBold"/>
                <a:ea typeface="Rubik SemiBold"/>
                <a:cs typeface="Rubik SemiBold"/>
                <a:sym typeface="Rubik SemiBold"/>
              </a:rPr>
              <a:t>X</a:t>
            </a:r>
            <a:endParaRPr sz="2400" b="1" i="0" u="none" strike="noStrike" cap="none">
              <a:solidFill>
                <a:schemeClr val="lt1"/>
              </a:solidFill>
              <a:effectLst>
                <a:outerShdw blurRad="38100" dist="38100" dir="2700000" algn="tl">
                  <a:srgbClr val="000000">
                    <a:alpha val="43137"/>
                  </a:srgbClr>
                </a:outerShdw>
              </a:effectLst>
              <a:latin typeface="Rubik SemiBold"/>
              <a:ea typeface="Rubik SemiBold"/>
              <a:cs typeface="Rubik SemiBold"/>
              <a:sym typeface="Rubik SemiBold"/>
            </a:endParaRPr>
          </a:p>
        </p:txBody>
      </p:sp>
      <p:sp>
        <p:nvSpPr>
          <p:cNvPr id="60" name="Google Shape;60;p1"/>
          <p:cNvSpPr txBox="1"/>
          <p:nvPr/>
        </p:nvSpPr>
        <p:spPr>
          <a:xfrm>
            <a:off x="517900" y="3699700"/>
            <a:ext cx="4392000" cy="9543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chemeClr val="lt1"/>
                </a:solidFill>
                <a:latin typeface="Rubik Light"/>
                <a:ea typeface="Rubik Light"/>
                <a:cs typeface="Rubik Light"/>
                <a:sym typeface="Rubik Light"/>
              </a:rPr>
              <a:t>Presented by</a:t>
            </a:r>
            <a:endParaRPr sz="2000" b="0" i="0" u="none" strike="noStrike" cap="none">
              <a:solidFill>
                <a:schemeClr val="lt1"/>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2000"/>
              <a:buFont typeface="Arial"/>
              <a:buNone/>
            </a:pPr>
            <a:r>
              <a:rPr lang="en-US" sz="3000" b="1">
                <a:solidFill>
                  <a:schemeClr val="lt1"/>
                </a:solidFill>
                <a:effectLst>
                  <a:outerShdw blurRad="38100" dist="38100" dir="2700000" algn="tl">
                    <a:srgbClr val="000000">
                      <a:alpha val="43137"/>
                    </a:srgbClr>
                  </a:outerShdw>
                </a:effectLst>
                <a:latin typeface="Rubik Light"/>
                <a:ea typeface="Rubik Light"/>
                <a:cs typeface="Rubik Light"/>
                <a:sym typeface="Rubik Light"/>
              </a:rPr>
              <a:t>Ahmad Albar </a:t>
            </a:r>
            <a:endParaRPr sz="3000" b="1" i="0" u="none" strike="noStrike" cap="none">
              <a:solidFill>
                <a:schemeClr val="lt1"/>
              </a:solidFill>
              <a:effectLst>
                <a:outerShdw blurRad="38100" dist="38100" dir="2700000" algn="tl">
                  <a:srgbClr val="000000">
                    <a:alpha val="43137"/>
                  </a:srgbClr>
                </a:outerShdw>
              </a:effectLst>
              <a:latin typeface="Rubik Light"/>
              <a:ea typeface="Rubik Light"/>
              <a:cs typeface="Rubik Light"/>
              <a:sym typeface="Rubik Light"/>
            </a:endParaRPr>
          </a:p>
        </p:txBody>
      </p:sp>
      <p:pic>
        <p:nvPicPr>
          <p:cNvPr id="61" name="Google Shape;61;p1"/>
          <p:cNvPicPr preferRelativeResize="0"/>
          <p:nvPr/>
        </p:nvPicPr>
        <p:blipFill>
          <a:blip r:embed="rId5">
            <a:alphaModFix/>
          </a:blip>
          <a:stretch>
            <a:fillRect/>
          </a:stretch>
        </p:blipFill>
        <p:spPr>
          <a:xfrm>
            <a:off x="1957093" y="-23852"/>
            <a:ext cx="1372165" cy="50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A321BF-7F9F-4C92-A90B-C739CE31EEB2}"/>
              </a:ext>
            </a:extLst>
          </p:cNvPr>
          <p:cNvPicPr>
            <a:picLocks noChangeAspect="1"/>
          </p:cNvPicPr>
          <p:nvPr/>
        </p:nvPicPr>
        <p:blipFill>
          <a:blip r:embed="rId2"/>
          <a:stretch>
            <a:fillRect/>
          </a:stretch>
        </p:blipFill>
        <p:spPr>
          <a:xfrm>
            <a:off x="0" y="0"/>
            <a:ext cx="9141292" cy="5143500"/>
          </a:xfrm>
          <a:prstGeom prst="rect">
            <a:avLst/>
          </a:prstGeom>
        </p:spPr>
      </p:pic>
      <p:pic>
        <p:nvPicPr>
          <p:cNvPr id="9" name="Picture 8">
            <a:extLst>
              <a:ext uri="{FF2B5EF4-FFF2-40B4-BE49-F238E27FC236}">
                <a16:creationId xmlns:a16="http://schemas.microsoft.com/office/drawing/2014/main" id="{002EC291-050A-4026-AFC5-6156900E87BA}"/>
              </a:ext>
            </a:extLst>
          </p:cNvPr>
          <p:cNvPicPr>
            <a:picLocks noChangeAspect="1"/>
          </p:cNvPicPr>
          <p:nvPr/>
        </p:nvPicPr>
        <p:blipFill>
          <a:blip r:embed="rId3"/>
          <a:stretch>
            <a:fillRect/>
          </a:stretch>
        </p:blipFill>
        <p:spPr>
          <a:xfrm>
            <a:off x="6245538" y="94058"/>
            <a:ext cx="1402202" cy="536494"/>
          </a:xfrm>
          <a:prstGeom prst="rect">
            <a:avLst/>
          </a:prstGeom>
        </p:spPr>
      </p:pic>
      <p:pic>
        <p:nvPicPr>
          <p:cNvPr id="10" name="Picture 9">
            <a:extLst>
              <a:ext uri="{FF2B5EF4-FFF2-40B4-BE49-F238E27FC236}">
                <a16:creationId xmlns:a16="http://schemas.microsoft.com/office/drawing/2014/main" id="{17666342-5689-48A1-8627-EF7664C7AB58}"/>
              </a:ext>
            </a:extLst>
          </p:cNvPr>
          <p:cNvPicPr>
            <a:picLocks noChangeAspect="1"/>
          </p:cNvPicPr>
          <p:nvPr/>
        </p:nvPicPr>
        <p:blipFill>
          <a:blip r:embed="rId4"/>
          <a:stretch>
            <a:fillRect/>
          </a:stretch>
        </p:blipFill>
        <p:spPr>
          <a:xfrm>
            <a:off x="7832979" y="-7798"/>
            <a:ext cx="1225402" cy="469433"/>
          </a:xfrm>
          <a:prstGeom prst="rect">
            <a:avLst/>
          </a:prstGeom>
        </p:spPr>
      </p:pic>
      <p:pic>
        <p:nvPicPr>
          <p:cNvPr id="11" name="Picture 10">
            <a:extLst>
              <a:ext uri="{FF2B5EF4-FFF2-40B4-BE49-F238E27FC236}">
                <a16:creationId xmlns:a16="http://schemas.microsoft.com/office/drawing/2014/main" id="{4CE4A4AA-77D4-47E3-9784-4E5C07C1003D}"/>
              </a:ext>
            </a:extLst>
          </p:cNvPr>
          <p:cNvPicPr>
            <a:picLocks noChangeAspect="1"/>
          </p:cNvPicPr>
          <p:nvPr/>
        </p:nvPicPr>
        <p:blipFill>
          <a:blip r:embed="rId5"/>
          <a:stretch>
            <a:fillRect/>
          </a:stretch>
        </p:blipFill>
        <p:spPr>
          <a:xfrm>
            <a:off x="7507346" y="166927"/>
            <a:ext cx="390178" cy="457240"/>
          </a:xfrm>
          <a:prstGeom prst="rect">
            <a:avLst/>
          </a:prstGeom>
        </p:spPr>
      </p:pic>
      <p:pic>
        <p:nvPicPr>
          <p:cNvPr id="13" name="Picture 12">
            <a:extLst>
              <a:ext uri="{FF2B5EF4-FFF2-40B4-BE49-F238E27FC236}">
                <a16:creationId xmlns:a16="http://schemas.microsoft.com/office/drawing/2014/main" id="{17693E7F-D466-4ED2-B7A0-91E80B5BF5CA}"/>
              </a:ext>
            </a:extLst>
          </p:cNvPr>
          <p:cNvPicPr>
            <a:picLocks noChangeAspect="1"/>
          </p:cNvPicPr>
          <p:nvPr/>
        </p:nvPicPr>
        <p:blipFill rotWithShape="1">
          <a:blip r:embed="rId6"/>
          <a:srcRect t="18131" r="60521" b="36105"/>
          <a:stretch/>
        </p:blipFill>
        <p:spPr>
          <a:xfrm>
            <a:off x="0" y="828675"/>
            <a:ext cx="3609975" cy="2352675"/>
          </a:xfrm>
          <a:prstGeom prst="rect">
            <a:avLst/>
          </a:prstGeom>
        </p:spPr>
      </p:pic>
      <p:pic>
        <p:nvPicPr>
          <p:cNvPr id="15" name="Picture 14">
            <a:extLst>
              <a:ext uri="{FF2B5EF4-FFF2-40B4-BE49-F238E27FC236}">
                <a16:creationId xmlns:a16="http://schemas.microsoft.com/office/drawing/2014/main" id="{EA87D8D2-BB34-48B2-B0AC-C4719F1DC285}"/>
              </a:ext>
            </a:extLst>
          </p:cNvPr>
          <p:cNvPicPr>
            <a:picLocks noChangeAspect="1"/>
          </p:cNvPicPr>
          <p:nvPr/>
        </p:nvPicPr>
        <p:blipFill rotWithShape="1">
          <a:blip r:embed="rId7"/>
          <a:srcRect t="51297" r="60521" b="14612"/>
          <a:stretch/>
        </p:blipFill>
        <p:spPr>
          <a:xfrm>
            <a:off x="0" y="3190875"/>
            <a:ext cx="3609975" cy="1752600"/>
          </a:xfrm>
          <a:prstGeom prst="rect">
            <a:avLst/>
          </a:prstGeom>
        </p:spPr>
      </p:pic>
      <p:sp>
        <p:nvSpPr>
          <p:cNvPr id="16" name="Google Shape;136;g23ec2985a68_1_49">
            <a:extLst>
              <a:ext uri="{FF2B5EF4-FFF2-40B4-BE49-F238E27FC236}">
                <a16:creationId xmlns:a16="http://schemas.microsoft.com/office/drawing/2014/main" id="{879101CE-9BF5-4DB8-A68F-D256781D082A}"/>
              </a:ext>
            </a:extLst>
          </p:cNvPr>
          <p:cNvSpPr txBox="1"/>
          <p:nvPr/>
        </p:nvSpPr>
        <p:spPr>
          <a:xfrm>
            <a:off x="1" y="-7798"/>
            <a:ext cx="2898462" cy="492412"/>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57150" marR="0" lvl="0" algn="l" rtl="0">
              <a:lnSpc>
                <a:spcPct val="100000"/>
              </a:lnSpc>
              <a:spcBef>
                <a:spcPts val="0"/>
              </a:spcBef>
              <a:spcAft>
                <a:spcPts val="0"/>
              </a:spcAft>
              <a:buClr>
                <a:srgbClr val="000000"/>
              </a:buClr>
              <a:buSzPts val="2700"/>
            </a:pPr>
            <a:r>
              <a:rPr lang="en" sz="2000" b="1">
                <a:latin typeface="Rubik"/>
                <a:ea typeface="Rubik"/>
                <a:cs typeface="Rubik"/>
                <a:sym typeface="Rubik"/>
              </a:rPr>
              <a:t>  BigQuery Syntax</a:t>
            </a:r>
            <a:endParaRPr sz="2000" b="1" i="0" u="none" strike="noStrike" cap="none">
              <a:solidFill>
                <a:srgbClr val="000000"/>
              </a:solidFill>
              <a:latin typeface="Rubik"/>
              <a:ea typeface="Rubik"/>
              <a:cs typeface="Rubik"/>
              <a:sym typeface="Rubik"/>
            </a:endParaRPr>
          </a:p>
        </p:txBody>
      </p:sp>
      <p:sp>
        <p:nvSpPr>
          <p:cNvPr id="17" name="TextBox 16">
            <a:extLst>
              <a:ext uri="{FF2B5EF4-FFF2-40B4-BE49-F238E27FC236}">
                <a16:creationId xmlns:a16="http://schemas.microsoft.com/office/drawing/2014/main" id="{2A175118-4E8B-40B2-ADF2-50239D55F2EF}"/>
              </a:ext>
            </a:extLst>
          </p:cNvPr>
          <p:cNvSpPr txBox="1"/>
          <p:nvPr/>
        </p:nvSpPr>
        <p:spPr>
          <a:xfrm>
            <a:off x="3924300" y="1419225"/>
            <a:ext cx="5134081" cy="2123658"/>
          </a:xfrm>
          <a:prstGeom prst="rect">
            <a:avLst/>
          </a:prstGeom>
          <a:noFill/>
        </p:spPr>
        <p:txBody>
          <a:bodyPr wrap="square" rtlCol="0">
            <a:spAutoFit/>
          </a:bodyPr>
          <a:lstStyle/>
          <a:p>
            <a:r>
              <a:rPr lang="en-ID" sz="1200" i="0" u="none" strike="noStrike" baseline="0">
                <a:solidFill>
                  <a:srgbClr val="000000"/>
                </a:solidFill>
                <a:latin typeface="Rubik" panose="020B0604020202020204" charset="-79"/>
                <a:cs typeface="Rubik" panose="020B0604020202020204" charset="-79"/>
              </a:rPr>
              <a:t>Hasil </a:t>
            </a:r>
            <a:r>
              <a:rPr lang="en-ID" sz="1200" u="none" strike="noStrike" baseline="0">
                <a:solidFill>
                  <a:srgbClr val="000000"/>
                </a:solidFill>
                <a:latin typeface="Rubik" panose="020B0604020202020204" charset="-79"/>
                <a:cs typeface="Rubik" panose="020B0604020202020204" charset="-79"/>
              </a:rPr>
              <a:t>query</a:t>
            </a:r>
            <a:r>
              <a:rPr lang="en-ID" sz="1200" i="1" u="none" strike="noStrike" baseline="0">
                <a:solidFill>
                  <a:srgbClr val="000000"/>
                </a:solidFill>
                <a:latin typeface="Rubik" panose="020B0604020202020204" charset="-79"/>
                <a:cs typeface="Rubik" panose="020B0604020202020204" charset="-79"/>
              </a:rPr>
              <a:t> </a:t>
            </a:r>
            <a:r>
              <a:rPr lang="en-ID" sz="1200" i="0" u="none" strike="noStrike" baseline="0">
                <a:solidFill>
                  <a:srgbClr val="000000"/>
                </a:solidFill>
                <a:latin typeface="Rubik" panose="020B0604020202020204" charset="-79"/>
                <a:cs typeface="Rubik" panose="020B0604020202020204" charset="-79"/>
              </a:rPr>
              <a:t>dapat dilihat pada Schema disamping, yang mana terdapat kolom baru yang dihasilkan dari agregasi yaitu persentase_gross_laba, nett_sales dan nett_profit dengan formula sebagai berikut.</a:t>
            </a:r>
          </a:p>
          <a:p>
            <a:r>
              <a:rPr lang="en-US" sz="1200" i="0" u="sng" strike="noStrike" baseline="0">
                <a:solidFill>
                  <a:srgbClr val="000000"/>
                </a:solidFill>
                <a:latin typeface="Rubik" panose="020B0604020202020204" charset="-79"/>
                <a:cs typeface="Rubik" panose="020B0604020202020204" charset="-79"/>
              </a:rPr>
              <a:t>Persentase_gross_laba: </a:t>
            </a:r>
          </a:p>
          <a:p>
            <a:r>
              <a:rPr lang="en-ID" sz="1200">
                <a:latin typeface="Rubik" panose="020B0604020202020204" charset="-79"/>
                <a:cs typeface="Rubik" panose="020B0604020202020204" charset="-79"/>
              </a:rPr>
              <a:t>Ketika price &lt;= Rp 50.000 -&gt; laba 10% </a:t>
            </a:r>
          </a:p>
          <a:p>
            <a:r>
              <a:rPr lang="en-ID" sz="1200">
                <a:latin typeface="Rubik" panose="020B0604020202020204" charset="-79"/>
                <a:cs typeface="Rubik" panose="020B0604020202020204" charset="-79"/>
              </a:rPr>
              <a:t>Ketika price &gt; Rp 50.000 - &lt;= 100.000 -&gt; laba 15% </a:t>
            </a:r>
          </a:p>
          <a:p>
            <a:r>
              <a:rPr lang="en-ID" sz="1200">
                <a:latin typeface="Rubik" panose="020B0604020202020204" charset="-79"/>
                <a:cs typeface="Rubik" panose="020B0604020202020204" charset="-79"/>
              </a:rPr>
              <a:t>Ketika price &gt; Rp 100.000 - &lt;= 300.000 -&gt; laba 20%</a:t>
            </a:r>
          </a:p>
          <a:p>
            <a:r>
              <a:rPr lang="en-ID" sz="1200">
                <a:latin typeface="Rubik" panose="020B0604020202020204" charset="-79"/>
                <a:cs typeface="Rubik" panose="020B0604020202020204" charset="-79"/>
              </a:rPr>
              <a:t>Ketika price &gt; Rp 300.000 - &lt;= 500.000 -&gt; laba 25% </a:t>
            </a:r>
          </a:p>
          <a:p>
            <a:r>
              <a:rPr lang="en-ID" sz="1200">
                <a:latin typeface="Rubik" panose="020B0604020202020204" charset="-79"/>
                <a:cs typeface="Rubik" panose="020B0604020202020204" charset="-79"/>
              </a:rPr>
              <a:t>Ketika price &gt; Rp 500.000 -&gt; laba 30%, </a:t>
            </a:r>
            <a:endParaRPr lang="en-US" sz="1200" i="0" u="none" strike="noStrike" baseline="0">
              <a:solidFill>
                <a:srgbClr val="000000"/>
              </a:solidFill>
              <a:latin typeface="Rubik" panose="020B0604020202020204" charset="-79"/>
              <a:cs typeface="Rubik" panose="020B0604020202020204" charset="-79"/>
            </a:endParaRPr>
          </a:p>
          <a:p>
            <a:r>
              <a:rPr lang="en-US" sz="1200" i="0" u="sng" strike="noStrike" baseline="0">
                <a:solidFill>
                  <a:srgbClr val="000000"/>
                </a:solidFill>
                <a:latin typeface="Rubik" panose="020B0604020202020204" charset="-79"/>
                <a:cs typeface="Rubik" panose="020B0604020202020204" charset="-79"/>
              </a:rPr>
              <a:t>nett_sales</a:t>
            </a:r>
            <a:r>
              <a:rPr lang="en-US" sz="1200" i="0" u="none" strike="noStrike" baseline="0">
                <a:solidFill>
                  <a:srgbClr val="000000"/>
                </a:solidFill>
                <a:latin typeface="Rubik" panose="020B0604020202020204" charset="-79"/>
                <a:cs typeface="Rubik" panose="020B0604020202020204" charset="-79"/>
              </a:rPr>
              <a:t>: price - (price * harga diskon) </a:t>
            </a:r>
          </a:p>
          <a:p>
            <a:r>
              <a:rPr lang="nn-NO" sz="1200" i="0" u="sng" strike="noStrike" baseline="0">
                <a:solidFill>
                  <a:srgbClr val="000000"/>
                </a:solidFill>
                <a:latin typeface="Rubik" panose="020B0604020202020204" charset="-79"/>
                <a:cs typeface="Rubik" panose="020B0604020202020204" charset="-79"/>
              </a:rPr>
              <a:t>nett_profit</a:t>
            </a:r>
            <a:r>
              <a:rPr lang="nn-NO" sz="1200" i="0" u="none" strike="noStrike" baseline="0">
                <a:solidFill>
                  <a:srgbClr val="000000"/>
                </a:solidFill>
                <a:latin typeface="Rubik" panose="020B0604020202020204" charset="-79"/>
                <a:cs typeface="Rubik" panose="020B0604020202020204" charset="-79"/>
              </a:rPr>
              <a:t>: </a:t>
            </a:r>
            <a:r>
              <a:rPr lang="en-US" sz="1200" i="0" u="none" strike="noStrike" baseline="0">
                <a:solidFill>
                  <a:srgbClr val="000000"/>
                </a:solidFill>
                <a:latin typeface="Rubik" panose="020B0604020202020204" charset="-79"/>
                <a:cs typeface="Rubik" panose="020B0604020202020204" charset="-79"/>
              </a:rPr>
              <a:t>price - (price * harga diskon) * persentase_gross_laba</a:t>
            </a:r>
            <a:endParaRPr lang="nn-NO" sz="1200" i="0" u="none" strike="noStrike" baseline="0">
              <a:solidFill>
                <a:srgbClr val="000000"/>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2603888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1706BC-6FD6-46E6-B486-0BC33E48C2F3}"/>
              </a:ext>
            </a:extLst>
          </p:cNvPr>
          <p:cNvPicPr>
            <a:picLocks noChangeAspect="1"/>
          </p:cNvPicPr>
          <p:nvPr/>
        </p:nvPicPr>
        <p:blipFill>
          <a:blip r:embed="rId2"/>
          <a:stretch>
            <a:fillRect/>
          </a:stretch>
        </p:blipFill>
        <p:spPr>
          <a:xfrm>
            <a:off x="1354" y="0"/>
            <a:ext cx="9141292" cy="5143500"/>
          </a:xfrm>
          <a:prstGeom prst="rect">
            <a:avLst/>
          </a:prstGeom>
        </p:spPr>
      </p:pic>
      <p:pic>
        <p:nvPicPr>
          <p:cNvPr id="7" name="Picture 6">
            <a:extLst>
              <a:ext uri="{FF2B5EF4-FFF2-40B4-BE49-F238E27FC236}">
                <a16:creationId xmlns:a16="http://schemas.microsoft.com/office/drawing/2014/main" id="{C901A67E-FAD8-4166-B406-3028DA106118}"/>
              </a:ext>
            </a:extLst>
          </p:cNvPr>
          <p:cNvPicPr>
            <a:picLocks noChangeAspect="1"/>
          </p:cNvPicPr>
          <p:nvPr/>
        </p:nvPicPr>
        <p:blipFill>
          <a:blip r:embed="rId3"/>
          <a:stretch>
            <a:fillRect/>
          </a:stretch>
        </p:blipFill>
        <p:spPr>
          <a:xfrm>
            <a:off x="6245538" y="94058"/>
            <a:ext cx="1402202" cy="536494"/>
          </a:xfrm>
          <a:prstGeom prst="rect">
            <a:avLst/>
          </a:prstGeom>
        </p:spPr>
      </p:pic>
      <p:pic>
        <p:nvPicPr>
          <p:cNvPr id="8" name="Picture 7">
            <a:extLst>
              <a:ext uri="{FF2B5EF4-FFF2-40B4-BE49-F238E27FC236}">
                <a16:creationId xmlns:a16="http://schemas.microsoft.com/office/drawing/2014/main" id="{D93922E1-1DB1-4DDB-8162-AFB35A8955A9}"/>
              </a:ext>
            </a:extLst>
          </p:cNvPr>
          <p:cNvPicPr>
            <a:picLocks noChangeAspect="1"/>
          </p:cNvPicPr>
          <p:nvPr/>
        </p:nvPicPr>
        <p:blipFill>
          <a:blip r:embed="rId4"/>
          <a:stretch>
            <a:fillRect/>
          </a:stretch>
        </p:blipFill>
        <p:spPr>
          <a:xfrm>
            <a:off x="7507346" y="166927"/>
            <a:ext cx="390178" cy="457240"/>
          </a:xfrm>
          <a:prstGeom prst="rect">
            <a:avLst/>
          </a:prstGeom>
        </p:spPr>
      </p:pic>
      <p:pic>
        <p:nvPicPr>
          <p:cNvPr id="9" name="Picture 8">
            <a:extLst>
              <a:ext uri="{FF2B5EF4-FFF2-40B4-BE49-F238E27FC236}">
                <a16:creationId xmlns:a16="http://schemas.microsoft.com/office/drawing/2014/main" id="{742551A1-1D5A-4689-90AB-A39C01A2C3C7}"/>
              </a:ext>
            </a:extLst>
          </p:cNvPr>
          <p:cNvPicPr>
            <a:picLocks noChangeAspect="1"/>
          </p:cNvPicPr>
          <p:nvPr/>
        </p:nvPicPr>
        <p:blipFill>
          <a:blip r:embed="rId5"/>
          <a:stretch>
            <a:fillRect/>
          </a:stretch>
        </p:blipFill>
        <p:spPr>
          <a:xfrm>
            <a:off x="7832979" y="2960"/>
            <a:ext cx="1225402" cy="469433"/>
          </a:xfrm>
          <a:prstGeom prst="rect">
            <a:avLst/>
          </a:prstGeom>
        </p:spPr>
      </p:pic>
      <p:pic>
        <p:nvPicPr>
          <p:cNvPr id="11" name="Picture 10">
            <a:extLst>
              <a:ext uri="{FF2B5EF4-FFF2-40B4-BE49-F238E27FC236}">
                <a16:creationId xmlns:a16="http://schemas.microsoft.com/office/drawing/2014/main" id="{80F3108B-2D2A-45E7-ACC4-25A31C3E64B5}"/>
              </a:ext>
            </a:extLst>
          </p:cNvPr>
          <p:cNvPicPr>
            <a:picLocks noChangeAspect="1"/>
          </p:cNvPicPr>
          <p:nvPr/>
        </p:nvPicPr>
        <p:blipFill rotWithShape="1">
          <a:blip r:embed="rId6"/>
          <a:srcRect t="18318" b="6275"/>
          <a:stretch/>
        </p:blipFill>
        <p:spPr>
          <a:xfrm>
            <a:off x="815919" y="1487826"/>
            <a:ext cx="7512162" cy="3184844"/>
          </a:xfrm>
          <a:prstGeom prst="rect">
            <a:avLst/>
          </a:prstGeom>
        </p:spPr>
      </p:pic>
      <p:sp>
        <p:nvSpPr>
          <p:cNvPr id="12" name="Google Shape;136;g23ec2985a68_1_49">
            <a:extLst>
              <a:ext uri="{FF2B5EF4-FFF2-40B4-BE49-F238E27FC236}">
                <a16:creationId xmlns:a16="http://schemas.microsoft.com/office/drawing/2014/main" id="{DE105AEF-7E39-485A-8701-DBB1D2AD198A}"/>
              </a:ext>
            </a:extLst>
          </p:cNvPr>
          <p:cNvSpPr txBox="1"/>
          <p:nvPr/>
        </p:nvSpPr>
        <p:spPr>
          <a:xfrm>
            <a:off x="1" y="-7798"/>
            <a:ext cx="2898462" cy="492412"/>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57150" marR="0" lvl="0" algn="l" rtl="0">
              <a:lnSpc>
                <a:spcPct val="100000"/>
              </a:lnSpc>
              <a:spcBef>
                <a:spcPts val="0"/>
              </a:spcBef>
              <a:spcAft>
                <a:spcPts val="0"/>
              </a:spcAft>
              <a:buClr>
                <a:srgbClr val="000000"/>
              </a:buClr>
              <a:buSzPts val="2700"/>
            </a:pPr>
            <a:r>
              <a:rPr lang="en" sz="2000" b="1">
                <a:latin typeface="Rubik"/>
                <a:ea typeface="Rubik"/>
                <a:cs typeface="Rubik"/>
                <a:sym typeface="Rubik"/>
              </a:rPr>
              <a:t>  BigQuery Syntax</a:t>
            </a:r>
            <a:endParaRPr sz="2000" b="1" i="0" u="none" strike="noStrike" cap="none">
              <a:solidFill>
                <a:srgbClr val="000000"/>
              </a:solidFill>
              <a:latin typeface="Rubik"/>
              <a:ea typeface="Rubik"/>
              <a:cs typeface="Rubik"/>
              <a:sym typeface="Rubik"/>
            </a:endParaRPr>
          </a:p>
        </p:txBody>
      </p:sp>
      <p:sp>
        <p:nvSpPr>
          <p:cNvPr id="13" name="TextBox 12">
            <a:extLst>
              <a:ext uri="{FF2B5EF4-FFF2-40B4-BE49-F238E27FC236}">
                <a16:creationId xmlns:a16="http://schemas.microsoft.com/office/drawing/2014/main" id="{176868EE-E28E-48D4-AFBF-6E9395969231}"/>
              </a:ext>
            </a:extLst>
          </p:cNvPr>
          <p:cNvSpPr txBox="1"/>
          <p:nvPr/>
        </p:nvSpPr>
        <p:spPr>
          <a:xfrm>
            <a:off x="321950" y="724610"/>
            <a:ext cx="5153025" cy="523220"/>
          </a:xfrm>
          <a:prstGeom prst="rect">
            <a:avLst/>
          </a:prstGeom>
          <a:noFill/>
        </p:spPr>
        <p:txBody>
          <a:bodyPr wrap="square" rtlCol="0">
            <a:spAutoFit/>
          </a:bodyPr>
          <a:lstStyle/>
          <a:p>
            <a:r>
              <a:rPr lang="en-ID" b="0" i="0" u="none" strike="noStrike" baseline="0">
                <a:solidFill>
                  <a:srgbClr val="000000"/>
                </a:solidFill>
                <a:latin typeface="Rubik" panose="020B0604020202020204" charset="-79"/>
                <a:ea typeface="NSimSun" panose="02010609030101010101" pitchFamily="49" charset="-122"/>
                <a:cs typeface="Rubik" panose="020B0604020202020204" charset="-79"/>
              </a:rPr>
              <a:t>Preview data set yang di dapat setelah di query dengan total data yaitu 672458.</a:t>
            </a:r>
            <a:endParaRPr lang="en-ID" sz="1100">
              <a:latin typeface="Rubik" panose="020B0604020202020204" charset="-79"/>
              <a:ea typeface="NSimSun" panose="02010609030101010101" pitchFamily="49" charset="-122"/>
              <a:cs typeface="Rubik" panose="020B0604020202020204" charset="-79"/>
            </a:endParaRPr>
          </a:p>
        </p:txBody>
      </p:sp>
    </p:spTree>
    <p:extLst>
      <p:ext uri="{BB962C8B-B14F-4D97-AF65-F5344CB8AC3E}">
        <p14:creationId xmlns:p14="http://schemas.microsoft.com/office/powerpoint/2010/main" val="3857473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g23ec2985a68_1_56"/>
          <p:cNvPicPr preferRelativeResize="0"/>
          <p:nvPr/>
        </p:nvPicPr>
        <p:blipFill rotWithShape="1">
          <a:blip r:embed="rId3">
            <a:alphaModFix amt="10000"/>
          </a:blip>
          <a:srcRect/>
          <a:stretch/>
        </p:blipFill>
        <p:spPr>
          <a:xfrm>
            <a:off x="0" y="0"/>
            <a:ext cx="9144001" cy="5143501"/>
          </a:xfrm>
          <a:prstGeom prst="rect">
            <a:avLst/>
          </a:prstGeom>
          <a:noFill/>
          <a:ln>
            <a:noFill/>
          </a:ln>
        </p:spPr>
      </p:pic>
      <p:sp>
        <p:nvSpPr>
          <p:cNvPr id="144" name="Google Shape;144;g23ec2985a68_1_56"/>
          <p:cNvSpPr txBox="1"/>
          <p:nvPr/>
        </p:nvSpPr>
        <p:spPr>
          <a:xfrm>
            <a:off x="0" y="14650"/>
            <a:ext cx="5217459" cy="492412"/>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57150" marR="0" lvl="0" algn="l" rtl="0">
              <a:lnSpc>
                <a:spcPct val="100000"/>
              </a:lnSpc>
              <a:spcBef>
                <a:spcPts val="0"/>
              </a:spcBef>
              <a:spcAft>
                <a:spcPts val="0"/>
              </a:spcAft>
              <a:buClr>
                <a:srgbClr val="000000"/>
              </a:buClr>
              <a:buSzPts val="2700"/>
            </a:pPr>
            <a:r>
              <a:rPr lang="en" sz="2000" b="1">
                <a:latin typeface="Rubik"/>
                <a:ea typeface="Rubik"/>
                <a:cs typeface="Rubik"/>
                <a:sym typeface="Rubik"/>
              </a:rPr>
              <a:t>4. Dashboard  Performance Analysis</a:t>
            </a:r>
            <a:endParaRPr sz="2000" b="1" i="0" u="none" strike="noStrike" cap="none">
              <a:solidFill>
                <a:srgbClr val="000000"/>
              </a:solidFill>
              <a:latin typeface="Rubik"/>
              <a:ea typeface="Rubik"/>
              <a:cs typeface="Rubik"/>
              <a:sym typeface="Rubik"/>
            </a:endParaRPr>
          </a:p>
        </p:txBody>
      </p:sp>
      <p:pic>
        <p:nvPicPr>
          <p:cNvPr id="3" name="Picture 2">
            <a:extLst>
              <a:ext uri="{FF2B5EF4-FFF2-40B4-BE49-F238E27FC236}">
                <a16:creationId xmlns:a16="http://schemas.microsoft.com/office/drawing/2014/main" id="{4F8DD180-2F73-4F2C-91C6-9DF76E054F37}"/>
              </a:ext>
            </a:extLst>
          </p:cNvPr>
          <p:cNvPicPr>
            <a:picLocks noChangeAspect="1"/>
          </p:cNvPicPr>
          <p:nvPr/>
        </p:nvPicPr>
        <p:blipFill>
          <a:blip r:embed="rId4"/>
          <a:stretch>
            <a:fillRect/>
          </a:stretch>
        </p:blipFill>
        <p:spPr>
          <a:xfrm>
            <a:off x="1465410" y="791094"/>
            <a:ext cx="6213180" cy="3626651"/>
          </a:xfrm>
          <a:prstGeom prst="rect">
            <a:avLst/>
          </a:prstGeom>
        </p:spPr>
      </p:pic>
      <p:pic>
        <p:nvPicPr>
          <p:cNvPr id="8" name="Picture 7">
            <a:extLst>
              <a:ext uri="{FF2B5EF4-FFF2-40B4-BE49-F238E27FC236}">
                <a16:creationId xmlns:a16="http://schemas.microsoft.com/office/drawing/2014/main" id="{30E9A02C-6F8B-407F-9311-4BE118B6A838}"/>
              </a:ext>
            </a:extLst>
          </p:cNvPr>
          <p:cNvPicPr>
            <a:picLocks noChangeAspect="1"/>
          </p:cNvPicPr>
          <p:nvPr/>
        </p:nvPicPr>
        <p:blipFill>
          <a:blip r:embed="rId5"/>
          <a:stretch>
            <a:fillRect/>
          </a:stretch>
        </p:blipFill>
        <p:spPr>
          <a:xfrm>
            <a:off x="6245538" y="94058"/>
            <a:ext cx="1402202" cy="536494"/>
          </a:xfrm>
          <a:prstGeom prst="rect">
            <a:avLst/>
          </a:prstGeom>
        </p:spPr>
      </p:pic>
      <p:pic>
        <p:nvPicPr>
          <p:cNvPr id="9" name="Picture 8">
            <a:extLst>
              <a:ext uri="{FF2B5EF4-FFF2-40B4-BE49-F238E27FC236}">
                <a16:creationId xmlns:a16="http://schemas.microsoft.com/office/drawing/2014/main" id="{0858864A-E9C2-401B-8020-9CF06CCC4EE5}"/>
              </a:ext>
            </a:extLst>
          </p:cNvPr>
          <p:cNvPicPr>
            <a:picLocks noChangeAspect="1"/>
          </p:cNvPicPr>
          <p:nvPr/>
        </p:nvPicPr>
        <p:blipFill>
          <a:blip r:embed="rId6"/>
          <a:stretch>
            <a:fillRect/>
          </a:stretch>
        </p:blipFill>
        <p:spPr>
          <a:xfrm>
            <a:off x="7507346" y="166927"/>
            <a:ext cx="390178" cy="457240"/>
          </a:xfrm>
          <a:prstGeom prst="rect">
            <a:avLst/>
          </a:prstGeom>
        </p:spPr>
      </p:pic>
      <p:pic>
        <p:nvPicPr>
          <p:cNvPr id="10" name="Picture 9">
            <a:extLst>
              <a:ext uri="{FF2B5EF4-FFF2-40B4-BE49-F238E27FC236}">
                <a16:creationId xmlns:a16="http://schemas.microsoft.com/office/drawing/2014/main" id="{DA02F67E-6DF2-46AD-85D7-1167D95918CF}"/>
              </a:ext>
            </a:extLst>
          </p:cNvPr>
          <p:cNvPicPr>
            <a:picLocks noChangeAspect="1"/>
          </p:cNvPicPr>
          <p:nvPr/>
        </p:nvPicPr>
        <p:blipFill>
          <a:blip r:embed="rId7"/>
          <a:stretch>
            <a:fillRect/>
          </a:stretch>
        </p:blipFill>
        <p:spPr>
          <a:xfrm>
            <a:off x="7832979" y="-7798"/>
            <a:ext cx="1225402" cy="469433"/>
          </a:xfrm>
          <a:prstGeom prst="rect">
            <a:avLst/>
          </a:prstGeom>
        </p:spPr>
      </p:pic>
      <p:sp>
        <p:nvSpPr>
          <p:cNvPr id="5" name="TextBox 4">
            <a:extLst>
              <a:ext uri="{FF2B5EF4-FFF2-40B4-BE49-F238E27FC236}">
                <a16:creationId xmlns:a16="http://schemas.microsoft.com/office/drawing/2014/main" id="{35232968-8E45-4E12-9D90-554F59A9431E}"/>
              </a:ext>
            </a:extLst>
          </p:cNvPr>
          <p:cNvSpPr txBox="1"/>
          <p:nvPr/>
        </p:nvSpPr>
        <p:spPr>
          <a:xfrm>
            <a:off x="1202869" y="4474751"/>
            <a:ext cx="6738262" cy="307777"/>
          </a:xfrm>
          <a:prstGeom prst="rect">
            <a:avLst/>
          </a:prstGeom>
          <a:noFill/>
        </p:spPr>
        <p:txBody>
          <a:bodyPr wrap="square" rtlCol="0">
            <a:spAutoFit/>
          </a:bodyPr>
          <a:lstStyle/>
          <a:p>
            <a:pPr algn="ctr"/>
            <a:r>
              <a:rPr lang="en-ID">
                <a:solidFill>
                  <a:schemeClr val="tx1"/>
                </a:solidFill>
                <a:hlinkClick r:id="rId8"/>
              </a:rPr>
              <a:t>Dashboard Analisis Kinerja Bisnis Kimia Farma</a:t>
            </a:r>
            <a:endParaRPr lang="en-ID">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42;g23ec2985a68_1_56">
            <a:extLst>
              <a:ext uri="{FF2B5EF4-FFF2-40B4-BE49-F238E27FC236}">
                <a16:creationId xmlns:a16="http://schemas.microsoft.com/office/drawing/2014/main" id="{546B8CDD-B59B-44A6-A3E3-D6CDD0C04985}"/>
              </a:ext>
            </a:extLst>
          </p:cNvPr>
          <p:cNvPicPr preferRelativeResize="0"/>
          <p:nvPr/>
        </p:nvPicPr>
        <p:blipFill rotWithShape="1">
          <a:blip r:embed="rId2">
            <a:alphaModFix amt="10000"/>
          </a:blip>
          <a:srcRect/>
          <a:stretch/>
        </p:blipFill>
        <p:spPr>
          <a:xfrm>
            <a:off x="0" y="0"/>
            <a:ext cx="9144001" cy="5143501"/>
          </a:xfrm>
          <a:prstGeom prst="rect">
            <a:avLst/>
          </a:prstGeom>
          <a:noFill/>
          <a:ln>
            <a:noFill/>
          </a:ln>
        </p:spPr>
      </p:pic>
      <p:sp>
        <p:nvSpPr>
          <p:cNvPr id="5" name="TextBox 4">
            <a:extLst>
              <a:ext uri="{FF2B5EF4-FFF2-40B4-BE49-F238E27FC236}">
                <a16:creationId xmlns:a16="http://schemas.microsoft.com/office/drawing/2014/main" id="{3EB178C4-2197-47C0-B710-D27F1A25CD5E}"/>
              </a:ext>
            </a:extLst>
          </p:cNvPr>
          <p:cNvSpPr txBox="1"/>
          <p:nvPr/>
        </p:nvSpPr>
        <p:spPr>
          <a:xfrm>
            <a:off x="182880" y="-17739"/>
            <a:ext cx="5258998" cy="369332"/>
          </a:xfrm>
          <a:prstGeom prst="rect">
            <a:avLst/>
          </a:prstGeom>
          <a:noFill/>
        </p:spPr>
        <p:txBody>
          <a:bodyPr wrap="square">
            <a:spAutoFit/>
          </a:bodyPr>
          <a:lstStyle/>
          <a:p>
            <a:pPr marL="57150" marR="0" lvl="0" algn="l" defTabSz="914400" rtl="0" eaLnBrk="1" fontAlgn="auto" latinLnBrk="0" hangingPunct="1">
              <a:lnSpc>
                <a:spcPct val="100000"/>
              </a:lnSpc>
              <a:spcBef>
                <a:spcPts val="0"/>
              </a:spcBef>
              <a:spcAft>
                <a:spcPts val="0"/>
              </a:spcAft>
              <a:buClr>
                <a:srgbClr val="000000"/>
              </a:buClr>
              <a:buSzPts val="2700"/>
              <a:tabLst/>
              <a:defRPr/>
            </a:pPr>
            <a:r>
              <a:rPr kumimoji="0" lang="en-ID" sz="1800" b="1" i="0" u="none" strike="noStrike" kern="0" cap="none" spc="0" normalizeH="0" baseline="0" noProof="0">
                <a:ln>
                  <a:noFill/>
                </a:ln>
                <a:solidFill>
                  <a:srgbClr val="000000"/>
                </a:solidFill>
                <a:effectLst/>
                <a:uLnTx/>
                <a:uFillTx/>
                <a:latin typeface="Rubik"/>
                <a:ea typeface="Rubik"/>
                <a:cs typeface="Rubik"/>
                <a:sym typeface="Rubik"/>
              </a:rPr>
              <a:t>Dashboard  Performance Analysis</a:t>
            </a:r>
          </a:p>
        </p:txBody>
      </p:sp>
      <p:pic>
        <p:nvPicPr>
          <p:cNvPr id="6" name="Picture 5">
            <a:extLst>
              <a:ext uri="{FF2B5EF4-FFF2-40B4-BE49-F238E27FC236}">
                <a16:creationId xmlns:a16="http://schemas.microsoft.com/office/drawing/2014/main" id="{272B2EE8-443E-4033-8361-29FA4F9802EC}"/>
              </a:ext>
            </a:extLst>
          </p:cNvPr>
          <p:cNvPicPr>
            <a:picLocks noChangeAspect="1"/>
          </p:cNvPicPr>
          <p:nvPr/>
        </p:nvPicPr>
        <p:blipFill>
          <a:blip r:embed="rId3"/>
          <a:stretch>
            <a:fillRect/>
          </a:stretch>
        </p:blipFill>
        <p:spPr>
          <a:xfrm>
            <a:off x="6245538" y="94058"/>
            <a:ext cx="1402202" cy="536494"/>
          </a:xfrm>
          <a:prstGeom prst="rect">
            <a:avLst/>
          </a:prstGeom>
        </p:spPr>
      </p:pic>
      <p:pic>
        <p:nvPicPr>
          <p:cNvPr id="7" name="Picture 6">
            <a:extLst>
              <a:ext uri="{FF2B5EF4-FFF2-40B4-BE49-F238E27FC236}">
                <a16:creationId xmlns:a16="http://schemas.microsoft.com/office/drawing/2014/main" id="{1DAFF5EA-EB7B-4DC2-8DB1-AB7AC7703C06}"/>
              </a:ext>
            </a:extLst>
          </p:cNvPr>
          <p:cNvPicPr>
            <a:picLocks noChangeAspect="1"/>
          </p:cNvPicPr>
          <p:nvPr/>
        </p:nvPicPr>
        <p:blipFill>
          <a:blip r:embed="rId4"/>
          <a:stretch>
            <a:fillRect/>
          </a:stretch>
        </p:blipFill>
        <p:spPr>
          <a:xfrm>
            <a:off x="7832979" y="-7798"/>
            <a:ext cx="1225402" cy="469433"/>
          </a:xfrm>
          <a:prstGeom prst="rect">
            <a:avLst/>
          </a:prstGeom>
        </p:spPr>
      </p:pic>
      <p:pic>
        <p:nvPicPr>
          <p:cNvPr id="8" name="Picture 7">
            <a:extLst>
              <a:ext uri="{FF2B5EF4-FFF2-40B4-BE49-F238E27FC236}">
                <a16:creationId xmlns:a16="http://schemas.microsoft.com/office/drawing/2014/main" id="{D282C1E0-84CE-494E-B719-D69AA24A67E0}"/>
              </a:ext>
            </a:extLst>
          </p:cNvPr>
          <p:cNvPicPr>
            <a:picLocks noChangeAspect="1"/>
          </p:cNvPicPr>
          <p:nvPr/>
        </p:nvPicPr>
        <p:blipFill>
          <a:blip r:embed="rId5"/>
          <a:stretch>
            <a:fillRect/>
          </a:stretch>
        </p:blipFill>
        <p:spPr>
          <a:xfrm>
            <a:off x="7507346" y="166927"/>
            <a:ext cx="390178" cy="457240"/>
          </a:xfrm>
          <a:prstGeom prst="rect">
            <a:avLst/>
          </a:prstGeom>
        </p:spPr>
      </p:pic>
      <p:sp>
        <p:nvSpPr>
          <p:cNvPr id="11" name="TextBox 10">
            <a:extLst>
              <a:ext uri="{FF2B5EF4-FFF2-40B4-BE49-F238E27FC236}">
                <a16:creationId xmlns:a16="http://schemas.microsoft.com/office/drawing/2014/main" id="{06D031BE-40C0-41C1-86F3-632073F89769}"/>
              </a:ext>
            </a:extLst>
          </p:cNvPr>
          <p:cNvSpPr txBox="1"/>
          <p:nvPr/>
        </p:nvSpPr>
        <p:spPr>
          <a:xfrm>
            <a:off x="2829019" y="709027"/>
            <a:ext cx="3626372" cy="338554"/>
          </a:xfrm>
          <a:prstGeom prst="rect">
            <a:avLst/>
          </a:prstGeom>
          <a:noFill/>
        </p:spPr>
        <p:txBody>
          <a:bodyPr wrap="square" rtlCol="0">
            <a:spAutoFit/>
          </a:bodyPr>
          <a:lstStyle/>
          <a:p>
            <a:pPr algn="ctr"/>
            <a:r>
              <a:rPr lang="en-US" sz="1600">
                <a:effectLst>
                  <a:outerShdw blurRad="38100" dist="38100" dir="2700000" algn="tl">
                    <a:srgbClr val="000000">
                      <a:alpha val="43137"/>
                    </a:srgbClr>
                  </a:outerShdw>
                </a:effectLst>
                <a:latin typeface="Rubik" panose="020B0604020202020204" charset="-79"/>
                <a:cs typeface="Rubik" panose="020B0604020202020204" charset="-79"/>
              </a:rPr>
              <a:t>Pendapatan Pertahun</a:t>
            </a:r>
            <a:endParaRPr lang="en-ID" sz="1600">
              <a:effectLst>
                <a:outerShdw blurRad="38100" dist="38100" dir="2700000" algn="tl">
                  <a:srgbClr val="000000">
                    <a:alpha val="43137"/>
                  </a:srgbClr>
                </a:outerShdw>
              </a:effectLst>
              <a:latin typeface="Rubik" panose="020B0604020202020204" charset="-79"/>
              <a:cs typeface="Rubik" panose="020B0604020202020204" charset="-79"/>
            </a:endParaRPr>
          </a:p>
        </p:txBody>
      </p:sp>
      <p:sp>
        <p:nvSpPr>
          <p:cNvPr id="12" name="TextBox 11">
            <a:extLst>
              <a:ext uri="{FF2B5EF4-FFF2-40B4-BE49-F238E27FC236}">
                <a16:creationId xmlns:a16="http://schemas.microsoft.com/office/drawing/2014/main" id="{E43A447A-B7D7-485B-BC08-79C3918C32F1}"/>
              </a:ext>
            </a:extLst>
          </p:cNvPr>
          <p:cNvSpPr txBox="1"/>
          <p:nvPr/>
        </p:nvSpPr>
        <p:spPr>
          <a:xfrm>
            <a:off x="300251" y="1055660"/>
            <a:ext cx="8461612" cy="1349665"/>
          </a:xfrm>
          <a:prstGeom prst="rect">
            <a:avLst/>
          </a:prstGeom>
          <a:noFill/>
        </p:spPr>
        <p:txBody>
          <a:bodyPr wrap="square" rtlCol="0">
            <a:spAutoFit/>
          </a:bodyPr>
          <a:lstStyle/>
          <a:p>
            <a:pPr algn="just">
              <a:lnSpc>
                <a:spcPct val="150000"/>
              </a:lnSpc>
            </a:pPr>
            <a:r>
              <a:rPr lang="en-US">
                <a:solidFill>
                  <a:schemeClr val="tx1"/>
                </a:solidFill>
                <a:latin typeface="Rubik" panose="020B0604020202020204" charset="-79"/>
                <a:cs typeface="Rubik" panose="020B0604020202020204" charset="-79"/>
              </a:rPr>
              <a:t>Pendapatan ini saya ambil dari total nett sales yang dimana bisa kita lihat pada grafik tersebut menunjukan ketidakstabilan pendapatan yang dihasil oleh PT Kimia Farma. Pada tahun 2020 pendapatan yang dihasilkan sebesar 80,4 M, lalu tahun 2021 menurun dengan angka 80 M, menaik Kembali pada tahun 2022 sebesar 80,6 M dan turun kembali di tahun 2023 dengan angka 80,1 M.  .</a:t>
            </a:r>
            <a:endParaRPr lang="en-ID">
              <a:solidFill>
                <a:schemeClr val="tx1"/>
              </a:solidFill>
              <a:latin typeface="Rubik" panose="020B0604020202020204" charset="-79"/>
              <a:cs typeface="Rubik" panose="020B0604020202020204" charset="-79"/>
            </a:endParaRPr>
          </a:p>
        </p:txBody>
      </p:sp>
      <p:pic>
        <p:nvPicPr>
          <p:cNvPr id="14" name="Picture 13">
            <a:extLst>
              <a:ext uri="{FF2B5EF4-FFF2-40B4-BE49-F238E27FC236}">
                <a16:creationId xmlns:a16="http://schemas.microsoft.com/office/drawing/2014/main" id="{C63D61C1-1770-487B-846E-E86FF0A4BCB0}"/>
              </a:ext>
            </a:extLst>
          </p:cNvPr>
          <p:cNvPicPr>
            <a:picLocks noChangeAspect="1"/>
          </p:cNvPicPr>
          <p:nvPr/>
        </p:nvPicPr>
        <p:blipFill rotWithShape="1">
          <a:blip r:embed="rId6"/>
          <a:srcRect l="2001" t="40477" r="59553" b="13767"/>
          <a:stretch/>
        </p:blipFill>
        <p:spPr>
          <a:xfrm>
            <a:off x="2773225" y="2507267"/>
            <a:ext cx="3515663" cy="2352314"/>
          </a:xfrm>
          <a:prstGeom prst="rect">
            <a:avLst/>
          </a:prstGeom>
        </p:spPr>
      </p:pic>
    </p:spTree>
    <p:extLst>
      <p:ext uri="{BB962C8B-B14F-4D97-AF65-F5344CB8AC3E}">
        <p14:creationId xmlns:p14="http://schemas.microsoft.com/office/powerpoint/2010/main" val="2273220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42;g23ec2985a68_1_56">
            <a:extLst>
              <a:ext uri="{FF2B5EF4-FFF2-40B4-BE49-F238E27FC236}">
                <a16:creationId xmlns:a16="http://schemas.microsoft.com/office/drawing/2014/main" id="{36DF8F93-CC56-4C43-84D5-20F8292A5E1B}"/>
              </a:ext>
            </a:extLst>
          </p:cNvPr>
          <p:cNvPicPr preferRelativeResize="0"/>
          <p:nvPr/>
        </p:nvPicPr>
        <p:blipFill rotWithShape="1">
          <a:blip r:embed="rId2">
            <a:alphaModFix amt="10000"/>
          </a:blip>
          <a:srcRect/>
          <a:stretch/>
        </p:blipFill>
        <p:spPr>
          <a:xfrm>
            <a:off x="0" y="0"/>
            <a:ext cx="9144001" cy="5143501"/>
          </a:xfrm>
          <a:prstGeom prst="rect">
            <a:avLst/>
          </a:prstGeom>
          <a:noFill/>
          <a:ln>
            <a:noFill/>
          </a:ln>
        </p:spPr>
      </p:pic>
      <p:sp>
        <p:nvSpPr>
          <p:cNvPr id="5" name="TextBox 4">
            <a:extLst>
              <a:ext uri="{FF2B5EF4-FFF2-40B4-BE49-F238E27FC236}">
                <a16:creationId xmlns:a16="http://schemas.microsoft.com/office/drawing/2014/main" id="{23A60691-E7C3-48EB-ADF2-76696CCDDF9D}"/>
              </a:ext>
            </a:extLst>
          </p:cNvPr>
          <p:cNvSpPr txBox="1"/>
          <p:nvPr/>
        </p:nvSpPr>
        <p:spPr>
          <a:xfrm>
            <a:off x="182880" y="-17739"/>
            <a:ext cx="5258998" cy="369332"/>
          </a:xfrm>
          <a:prstGeom prst="rect">
            <a:avLst/>
          </a:prstGeom>
          <a:noFill/>
        </p:spPr>
        <p:txBody>
          <a:bodyPr wrap="square">
            <a:spAutoFit/>
          </a:bodyPr>
          <a:lstStyle/>
          <a:p>
            <a:pPr marL="57150" marR="0" lvl="0" algn="l" defTabSz="914400" rtl="0" eaLnBrk="1" fontAlgn="auto" latinLnBrk="0" hangingPunct="1">
              <a:lnSpc>
                <a:spcPct val="100000"/>
              </a:lnSpc>
              <a:spcBef>
                <a:spcPts val="0"/>
              </a:spcBef>
              <a:spcAft>
                <a:spcPts val="0"/>
              </a:spcAft>
              <a:buClr>
                <a:srgbClr val="000000"/>
              </a:buClr>
              <a:buSzPts val="2700"/>
              <a:tabLst/>
              <a:defRPr/>
            </a:pPr>
            <a:r>
              <a:rPr kumimoji="0" lang="en-ID" sz="1800" b="1" i="0" u="none" strike="noStrike" kern="0" cap="none" spc="0" normalizeH="0" baseline="0" noProof="0">
                <a:ln>
                  <a:noFill/>
                </a:ln>
                <a:solidFill>
                  <a:srgbClr val="000000"/>
                </a:solidFill>
                <a:effectLst/>
                <a:uLnTx/>
                <a:uFillTx/>
                <a:latin typeface="Rubik"/>
                <a:ea typeface="Rubik"/>
                <a:cs typeface="Rubik"/>
                <a:sym typeface="Rubik"/>
              </a:rPr>
              <a:t>Dashboard  Performance Analysis</a:t>
            </a:r>
          </a:p>
        </p:txBody>
      </p:sp>
      <p:pic>
        <p:nvPicPr>
          <p:cNvPr id="6" name="Picture 5">
            <a:extLst>
              <a:ext uri="{FF2B5EF4-FFF2-40B4-BE49-F238E27FC236}">
                <a16:creationId xmlns:a16="http://schemas.microsoft.com/office/drawing/2014/main" id="{96AF21F8-3062-405E-86F2-C8BB21685A93}"/>
              </a:ext>
            </a:extLst>
          </p:cNvPr>
          <p:cNvPicPr>
            <a:picLocks noChangeAspect="1"/>
          </p:cNvPicPr>
          <p:nvPr/>
        </p:nvPicPr>
        <p:blipFill>
          <a:blip r:embed="rId3"/>
          <a:stretch>
            <a:fillRect/>
          </a:stretch>
        </p:blipFill>
        <p:spPr>
          <a:xfrm>
            <a:off x="6245538" y="94058"/>
            <a:ext cx="1402202" cy="536494"/>
          </a:xfrm>
          <a:prstGeom prst="rect">
            <a:avLst/>
          </a:prstGeom>
        </p:spPr>
      </p:pic>
      <p:pic>
        <p:nvPicPr>
          <p:cNvPr id="7" name="Picture 6">
            <a:extLst>
              <a:ext uri="{FF2B5EF4-FFF2-40B4-BE49-F238E27FC236}">
                <a16:creationId xmlns:a16="http://schemas.microsoft.com/office/drawing/2014/main" id="{1B7102C4-BC1E-4DA0-A08F-B5D803C7126F}"/>
              </a:ext>
            </a:extLst>
          </p:cNvPr>
          <p:cNvPicPr>
            <a:picLocks noChangeAspect="1"/>
          </p:cNvPicPr>
          <p:nvPr/>
        </p:nvPicPr>
        <p:blipFill>
          <a:blip r:embed="rId4"/>
          <a:stretch>
            <a:fillRect/>
          </a:stretch>
        </p:blipFill>
        <p:spPr>
          <a:xfrm>
            <a:off x="7832979" y="-7798"/>
            <a:ext cx="1225402" cy="469433"/>
          </a:xfrm>
          <a:prstGeom prst="rect">
            <a:avLst/>
          </a:prstGeom>
        </p:spPr>
      </p:pic>
      <p:pic>
        <p:nvPicPr>
          <p:cNvPr id="8" name="Picture 7">
            <a:extLst>
              <a:ext uri="{FF2B5EF4-FFF2-40B4-BE49-F238E27FC236}">
                <a16:creationId xmlns:a16="http://schemas.microsoft.com/office/drawing/2014/main" id="{43E9C429-4C67-4BDC-B605-8BF08E9CD893}"/>
              </a:ext>
            </a:extLst>
          </p:cNvPr>
          <p:cNvPicPr>
            <a:picLocks noChangeAspect="1"/>
          </p:cNvPicPr>
          <p:nvPr/>
        </p:nvPicPr>
        <p:blipFill>
          <a:blip r:embed="rId5"/>
          <a:stretch>
            <a:fillRect/>
          </a:stretch>
        </p:blipFill>
        <p:spPr>
          <a:xfrm>
            <a:off x="7507346" y="166927"/>
            <a:ext cx="390178" cy="457240"/>
          </a:xfrm>
          <a:prstGeom prst="rect">
            <a:avLst/>
          </a:prstGeom>
        </p:spPr>
      </p:pic>
      <p:sp>
        <p:nvSpPr>
          <p:cNvPr id="11" name="TextBox 10">
            <a:extLst>
              <a:ext uri="{FF2B5EF4-FFF2-40B4-BE49-F238E27FC236}">
                <a16:creationId xmlns:a16="http://schemas.microsoft.com/office/drawing/2014/main" id="{2F7CF311-BCAC-49CE-A7D7-DF9750D36708}"/>
              </a:ext>
            </a:extLst>
          </p:cNvPr>
          <p:cNvSpPr txBox="1"/>
          <p:nvPr/>
        </p:nvSpPr>
        <p:spPr>
          <a:xfrm>
            <a:off x="2349380" y="649570"/>
            <a:ext cx="4938524" cy="338554"/>
          </a:xfrm>
          <a:prstGeom prst="rect">
            <a:avLst/>
          </a:prstGeom>
          <a:noFill/>
        </p:spPr>
        <p:txBody>
          <a:bodyPr wrap="square" rtlCol="0">
            <a:spAutoFit/>
          </a:bodyPr>
          <a:lstStyle/>
          <a:p>
            <a:r>
              <a:rPr lang="en-US" sz="1600">
                <a:effectLst>
                  <a:outerShdw blurRad="38100" dist="38100" dir="2700000" algn="tl">
                    <a:srgbClr val="000000">
                      <a:alpha val="43137"/>
                    </a:srgbClr>
                  </a:outerShdw>
                </a:effectLst>
                <a:latin typeface="Rubik" panose="020B0604020202020204" charset="-79"/>
                <a:cs typeface="Rubik" panose="020B0604020202020204" charset="-79"/>
              </a:rPr>
              <a:t>Top 10 Total Transaksi &amp; Nett Sales Cabang Provinsi</a:t>
            </a:r>
            <a:endParaRPr lang="en-ID" sz="1600">
              <a:effectLst>
                <a:outerShdw blurRad="38100" dist="38100" dir="2700000" algn="tl">
                  <a:srgbClr val="000000">
                    <a:alpha val="43137"/>
                  </a:srgbClr>
                </a:outerShdw>
              </a:effectLst>
              <a:latin typeface="Rubik" panose="020B0604020202020204" charset="-79"/>
              <a:cs typeface="Rubik" panose="020B0604020202020204" charset="-79"/>
            </a:endParaRPr>
          </a:p>
        </p:txBody>
      </p:sp>
      <p:sp>
        <p:nvSpPr>
          <p:cNvPr id="12" name="TextBox 11">
            <a:extLst>
              <a:ext uri="{FF2B5EF4-FFF2-40B4-BE49-F238E27FC236}">
                <a16:creationId xmlns:a16="http://schemas.microsoft.com/office/drawing/2014/main" id="{C597A94A-B037-4B57-98D1-727B9BC1CF6F}"/>
              </a:ext>
            </a:extLst>
          </p:cNvPr>
          <p:cNvSpPr txBox="1"/>
          <p:nvPr/>
        </p:nvSpPr>
        <p:spPr>
          <a:xfrm>
            <a:off x="300251" y="975086"/>
            <a:ext cx="8461612" cy="1026499"/>
          </a:xfrm>
          <a:prstGeom prst="rect">
            <a:avLst/>
          </a:prstGeom>
          <a:noFill/>
        </p:spPr>
        <p:txBody>
          <a:bodyPr wrap="square" rtlCol="0">
            <a:spAutoFit/>
          </a:bodyPr>
          <a:lstStyle/>
          <a:p>
            <a:pPr algn="just">
              <a:lnSpc>
                <a:spcPct val="150000"/>
              </a:lnSpc>
            </a:pPr>
            <a:r>
              <a:rPr lang="en-ID">
                <a:solidFill>
                  <a:schemeClr val="tx1"/>
                </a:solidFill>
                <a:latin typeface="Rubik" panose="020B0604020202020204" charset="-79"/>
                <a:cs typeface="Rubik" panose="020B0604020202020204" charset="-79"/>
              </a:rPr>
              <a:t>Total transaksi &amp; nett sales yang di dapatkan terbanyak di provinsi Jawa Barat dengan angka total transaksi 198,7 rb dan nett sales 94,9 M</a:t>
            </a:r>
            <a:r>
              <a:rPr lang="en-US">
                <a:solidFill>
                  <a:schemeClr val="tx1"/>
                </a:solidFill>
                <a:latin typeface="Rubik" panose="020B0604020202020204" charset="-79"/>
                <a:cs typeface="Rubik" panose="020B0604020202020204" charset="-79"/>
              </a:rPr>
              <a:t>. Sedangkan di posisi 10 berada di provinsi Riau dengan angka total transaksi 19,6 rb dan nett sales 9,4 M.</a:t>
            </a:r>
            <a:endParaRPr lang="en-ID">
              <a:solidFill>
                <a:schemeClr val="tx1"/>
              </a:solidFill>
              <a:latin typeface="Rubik" panose="020B0604020202020204" charset="-79"/>
              <a:cs typeface="Rubik" panose="020B0604020202020204" charset="-79"/>
            </a:endParaRPr>
          </a:p>
        </p:txBody>
      </p:sp>
      <p:pic>
        <p:nvPicPr>
          <p:cNvPr id="14" name="Picture 13">
            <a:extLst>
              <a:ext uri="{FF2B5EF4-FFF2-40B4-BE49-F238E27FC236}">
                <a16:creationId xmlns:a16="http://schemas.microsoft.com/office/drawing/2014/main" id="{344AE48E-5AF5-4369-A0BA-36C95465529D}"/>
              </a:ext>
            </a:extLst>
          </p:cNvPr>
          <p:cNvPicPr>
            <a:picLocks noChangeAspect="1"/>
          </p:cNvPicPr>
          <p:nvPr/>
        </p:nvPicPr>
        <p:blipFill rotWithShape="1">
          <a:blip r:embed="rId6"/>
          <a:srcRect l="30896" t="39255" r="28507" b="12611"/>
          <a:stretch/>
        </p:blipFill>
        <p:spPr>
          <a:xfrm>
            <a:off x="2433018" y="2019324"/>
            <a:ext cx="4279715" cy="2852928"/>
          </a:xfrm>
          <a:prstGeom prst="rect">
            <a:avLst/>
          </a:prstGeom>
        </p:spPr>
      </p:pic>
    </p:spTree>
    <p:extLst>
      <p:ext uri="{BB962C8B-B14F-4D97-AF65-F5344CB8AC3E}">
        <p14:creationId xmlns:p14="http://schemas.microsoft.com/office/powerpoint/2010/main" val="3502459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142;g23ec2985a68_1_56">
            <a:extLst>
              <a:ext uri="{FF2B5EF4-FFF2-40B4-BE49-F238E27FC236}">
                <a16:creationId xmlns:a16="http://schemas.microsoft.com/office/drawing/2014/main" id="{5AF4125F-9DC6-422D-8851-EAD12EF8C46D}"/>
              </a:ext>
            </a:extLst>
          </p:cNvPr>
          <p:cNvPicPr preferRelativeResize="0"/>
          <p:nvPr/>
        </p:nvPicPr>
        <p:blipFill rotWithShape="1">
          <a:blip r:embed="rId2">
            <a:alphaModFix amt="10000"/>
          </a:blip>
          <a:srcRect/>
          <a:stretch/>
        </p:blipFill>
        <p:spPr>
          <a:xfrm>
            <a:off x="0" y="-28632"/>
            <a:ext cx="9144001" cy="5143501"/>
          </a:xfrm>
          <a:prstGeom prst="rect">
            <a:avLst/>
          </a:prstGeom>
          <a:noFill/>
          <a:ln>
            <a:noFill/>
          </a:ln>
        </p:spPr>
      </p:pic>
      <p:sp>
        <p:nvSpPr>
          <p:cNvPr id="10" name="TextBox 9">
            <a:extLst>
              <a:ext uri="{FF2B5EF4-FFF2-40B4-BE49-F238E27FC236}">
                <a16:creationId xmlns:a16="http://schemas.microsoft.com/office/drawing/2014/main" id="{BB37510A-2CFA-4546-BA07-DEB977BD3C06}"/>
              </a:ext>
            </a:extLst>
          </p:cNvPr>
          <p:cNvSpPr txBox="1"/>
          <p:nvPr/>
        </p:nvSpPr>
        <p:spPr>
          <a:xfrm>
            <a:off x="182880" y="-17739"/>
            <a:ext cx="5258998" cy="369332"/>
          </a:xfrm>
          <a:prstGeom prst="rect">
            <a:avLst/>
          </a:prstGeom>
          <a:noFill/>
        </p:spPr>
        <p:txBody>
          <a:bodyPr wrap="square">
            <a:spAutoFit/>
          </a:bodyPr>
          <a:lstStyle/>
          <a:p>
            <a:pPr marL="57150" marR="0" lvl="0" algn="l" defTabSz="914400" rtl="0" eaLnBrk="1" fontAlgn="auto" latinLnBrk="0" hangingPunct="1">
              <a:lnSpc>
                <a:spcPct val="100000"/>
              </a:lnSpc>
              <a:spcBef>
                <a:spcPts val="0"/>
              </a:spcBef>
              <a:spcAft>
                <a:spcPts val="0"/>
              </a:spcAft>
              <a:buClr>
                <a:srgbClr val="000000"/>
              </a:buClr>
              <a:buSzPts val="2700"/>
              <a:tabLst/>
              <a:defRPr/>
            </a:pPr>
            <a:r>
              <a:rPr kumimoji="0" lang="en-ID" sz="1800" b="1" i="0" u="none" strike="noStrike" kern="0" cap="none" spc="0" normalizeH="0" baseline="0" noProof="0">
                <a:ln>
                  <a:noFill/>
                </a:ln>
                <a:solidFill>
                  <a:srgbClr val="000000"/>
                </a:solidFill>
                <a:effectLst/>
                <a:uLnTx/>
                <a:uFillTx/>
                <a:latin typeface="Rubik"/>
                <a:ea typeface="Rubik"/>
                <a:cs typeface="Rubik"/>
                <a:sym typeface="Rubik"/>
              </a:rPr>
              <a:t>Dashboard  Performance Analysis</a:t>
            </a:r>
          </a:p>
        </p:txBody>
      </p:sp>
      <p:pic>
        <p:nvPicPr>
          <p:cNvPr id="11" name="Picture 10">
            <a:extLst>
              <a:ext uri="{FF2B5EF4-FFF2-40B4-BE49-F238E27FC236}">
                <a16:creationId xmlns:a16="http://schemas.microsoft.com/office/drawing/2014/main" id="{0E4AA4F2-AE63-408A-82C2-E6138F6314A2}"/>
              </a:ext>
            </a:extLst>
          </p:cNvPr>
          <p:cNvPicPr>
            <a:picLocks noChangeAspect="1"/>
          </p:cNvPicPr>
          <p:nvPr/>
        </p:nvPicPr>
        <p:blipFill>
          <a:blip r:embed="rId3"/>
          <a:stretch>
            <a:fillRect/>
          </a:stretch>
        </p:blipFill>
        <p:spPr>
          <a:xfrm>
            <a:off x="6245538" y="94058"/>
            <a:ext cx="1402202" cy="536494"/>
          </a:xfrm>
          <a:prstGeom prst="rect">
            <a:avLst/>
          </a:prstGeom>
        </p:spPr>
      </p:pic>
      <p:pic>
        <p:nvPicPr>
          <p:cNvPr id="12" name="Picture 11">
            <a:extLst>
              <a:ext uri="{FF2B5EF4-FFF2-40B4-BE49-F238E27FC236}">
                <a16:creationId xmlns:a16="http://schemas.microsoft.com/office/drawing/2014/main" id="{4E6B8DBB-439E-4774-957C-B3C9467C791D}"/>
              </a:ext>
            </a:extLst>
          </p:cNvPr>
          <p:cNvPicPr>
            <a:picLocks noChangeAspect="1"/>
          </p:cNvPicPr>
          <p:nvPr/>
        </p:nvPicPr>
        <p:blipFill>
          <a:blip r:embed="rId4"/>
          <a:stretch>
            <a:fillRect/>
          </a:stretch>
        </p:blipFill>
        <p:spPr>
          <a:xfrm>
            <a:off x="7832979" y="-7798"/>
            <a:ext cx="1225402" cy="469433"/>
          </a:xfrm>
          <a:prstGeom prst="rect">
            <a:avLst/>
          </a:prstGeom>
        </p:spPr>
      </p:pic>
      <p:pic>
        <p:nvPicPr>
          <p:cNvPr id="13" name="Picture 12">
            <a:extLst>
              <a:ext uri="{FF2B5EF4-FFF2-40B4-BE49-F238E27FC236}">
                <a16:creationId xmlns:a16="http://schemas.microsoft.com/office/drawing/2014/main" id="{81557E7C-8D3F-432E-83F9-2B6DFB21B0D8}"/>
              </a:ext>
            </a:extLst>
          </p:cNvPr>
          <p:cNvPicPr>
            <a:picLocks noChangeAspect="1"/>
          </p:cNvPicPr>
          <p:nvPr/>
        </p:nvPicPr>
        <p:blipFill>
          <a:blip r:embed="rId5"/>
          <a:stretch>
            <a:fillRect/>
          </a:stretch>
        </p:blipFill>
        <p:spPr>
          <a:xfrm>
            <a:off x="7507346" y="166927"/>
            <a:ext cx="390178" cy="457240"/>
          </a:xfrm>
          <a:prstGeom prst="rect">
            <a:avLst/>
          </a:prstGeom>
        </p:spPr>
      </p:pic>
      <p:sp>
        <p:nvSpPr>
          <p:cNvPr id="16" name="TextBox 15">
            <a:extLst>
              <a:ext uri="{FF2B5EF4-FFF2-40B4-BE49-F238E27FC236}">
                <a16:creationId xmlns:a16="http://schemas.microsoft.com/office/drawing/2014/main" id="{80A18B81-00E1-4E57-8EC4-1731A9B05F33}"/>
              </a:ext>
            </a:extLst>
          </p:cNvPr>
          <p:cNvSpPr txBox="1"/>
          <p:nvPr/>
        </p:nvSpPr>
        <p:spPr>
          <a:xfrm>
            <a:off x="300250" y="1193482"/>
            <a:ext cx="8461612" cy="1170064"/>
          </a:xfrm>
          <a:prstGeom prst="rect">
            <a:avLst/>
          </a:prstGeom>
          <a:noFill/>
        </p:spPr>
        <p:txBody>
          <a:bodyPr wrap="square" rtlCol="0">
            <a:spAutoFit/>
          </a:bodyPr>
          <a:lstStyle/>
          <a:p>
            <a:pPr algn="just">
              <a:lnSpc>
                <a:spcPct val="150000"/>
              </a:lnSpc>
            </a:pPr>
            <a:r>
              <a:rPr lang="en-ID" sz="1200">
                <a:solidFill>
                  <a:schemeClr val="tx1"/>
                </a:solidFill>
                <a:latin typeface="Rubik" panose="020B0604020202020204" charset="-79"/>
                <a:cs typeface="Rubik" panose="020B0604020202020204" charset="-79"/>
              </a:rPr>
              <a:t>Pada posisi pertama dengan rating cabang yang tertinggi</a:t>
            </a:r>
            <a:r>
              <a:rPr lang="ar-SA" sz="1200">
                <a:solidFill>
                  <a:schemeClr val="tx1"/>
                </a:solidFill>
                <a:latin typeface="Rubik" panose="020B0604020202020204" charset="-79"/>
                <a:cs typeface="Rubik" panose="020B0604020202020204" charset="-79"/>
              </a:rPr>
              <a:t> </a:t>
            </a:r>
            <a:r>
              <a:rPr lang="en-US" sz="1200">
                <a:solidFill>
                  <a:schemeClr val="tx1"/>
                </a:solidFill>
                <a:latin typeface="Rubik" panose="020B0604020202020204" charset="-79"/>
                <a:cs typeface="Rubik" panose="020B0604020202020204" charset="-79"/>
              </a:rPr>
              <a:t>namun rating transaksi terendah ber</a:t>
            </a:r>
            <a:r>
              <a:rPr lang="en-ID" sz="1200">
                <a:solidFill>
                  <a:schemeClr val="tx1"/>
                </a:solidFill>
                <a:latin typeface="Rubik" panose="020B0604020202020204" charset="-79"/>
                <a:cs typeface="Rubik" panose="020B0604020202020204" charset="-79"/>
              </a:rPr>
              <a:t>ada</a:t>
            </a:r>
            <a:r>
              <a:rPr lang="ar-SA" sz="1200">
                <a:solidFill>
                  <a:schemeClr val="tx1"/>
                </a:solidFill>
                <a:latin typeface="Rubik" panose="020B0604020202020204" charset="-79"/>
                <a:cs typeface="Rubik" panose="020B0604020202020204" charset="-79"/>
              </a:rPr>
              <a:t> </a:t>
            </a:r>
            <a:r>
              <a:rPr lang="en-ID" sz="1200">
                <a:solidFill>
                  <a:schemeClr val="tx1"/>
                </a:solidFill>
                <a:latin typeface="Rubik" panose="020B0604020202020204" charset="-79"/>
                <a:cs typeface="Rubik" panose="020B0604020202020204" charset="-79"/>
              </a:rPr>
              <a:t>di Kalimantan Utara pada cabang (Kimia Farma - Klinik &amp; Apotek) dengan rating cabang 5  dan rating transaksi 3,91</a:t>
            </a:r>
            <a:r>
              <a:rPr lang="en-US" sz="1200">
                <a:solidFill>
                  <a:schemeClr val="tx1"/>
                </a:solidFill>
                <a:latin typeface="Rubik" panose="020B0604020202020204" charset="-79"/>
                <a:cs typeface="Rubik" panose="020B0604020202020204" charset="-79"/>
              </a:rPr>
              <a:t>.</a:t>
            </a:r>
            <a:r>
              <a:rPr lang="en-ID" sz="1200">
                <a:solidFill>
                  <a:schemeClr val="tx1"/>
                </a:solidFill>
                <a:latin typeface="Rubik" panose="020B0604020202020204" charset="-79"/>
                <a:cs typeface="Rubik" panose="020B0604020202020204" charset="-79"/>
              </a:rPr>
              <a:t> Sedangkan pada posisi kelima berada di Nusa Tenggara Barat pada cabang (</a:t>
            </a:r>
            <a:r>
              <a:rPr lang="en-ID" sz="1200">
                <a:latin typeface="Rubik" panose="020B0604020202020204" charset="-79"/>
                <a:cs typeface="Rubik" panose="020B0604020202020204" charset="-79"/>
              </a:rPr>
              <a:t>Kimia Farma - Apotek</a:t>
            </a:r>
            <a:r>
              <a:rPr lang="en-ID" sz="1200">
                <a:solidFill>
                  <a:schemeClr val="tx1"/>
                </a:solidFill>
                <a:latin typeface="Rubik" panose="020B0604020202020204" charset="-79"/>
                <a:cs typeface="Rubik" panose="020B0604020202020204" charset="-79"/>
              </a:rPr>
              <a:t>) dengan rating cabang 5  dan rating transaksi 3,96 </a:t>
            </a:r>
            <a:r>
              <a:rPr lang="en-US" sz="1200">
                <a:solidFill>
                  <a:schemeClr val="tx1"/>
                </a:solidFill>
                <a:latin typeface="Rubik" panose="020B0604020202020204" charset="-79"/>
                <a:cs typeface="Rubik" panose="020B0604020202020204" charset="-79"/>
              </a:rPr>
              <a:t>.</a:t>
            </a:r>
            <a:endParaRPr lang="en-ID" sz="1200">
              <a:solidFill>
                <a:schemeClr val="tx1"/>
              </a:solidFill>
              <a:latin typeface="Rubik" panose="020B0604020202020204" charset="-79"/>
              <a:cs typeface="Rubik" panose="020B0604020202020204" charset="-79"/>
            </a:endParaRPr>
          </a:p>
        </p:txBody>
      </p:sp>
      <p:sp>
        <p:nvSpPr>
          <p:cNvPr id="17" name="TextBox 16">
            <a:extLst>
              <a:ext uri="{FF2B5EF4-FFF2-40B4-BE49-F238E27FC236}">
                <a16:creationId xmlns:a16="http://schemas.microsoft.com/office/drawing/2014/main" id="{7939B335-212B-47A8-BC20-93A843A2F977}"/>
              </a:ext>
            </a:extLst>
          </p:cNvPr>
          <p:cNvSpPr txBox="1"/>
          <p:nvPr/>
        </p:nvSpPr>
        <p:spPr>
          <a:xfrm>
            <a:off x="2651142" y="608707"/>
            <a:ext cx="3829819" cy="584775"/>
          </a:xfrm>
          <a:prstGeom prst="rect">
            <a:avLst/>
          </a:prstGeom>
          <a:noFill/>
        </p:spPr>
        <p:txBody>
          <a:bodyPr wrap="square" rtlCol="0">
            <a:spAutoFit/>
          </a:bodyPr>
          <a:lstStyle/>
          <a:p>
            <a:pPr algn="ctr"/>
            <a:r>
              <a:rPr lang="en-US" sz="1600">
                <a:effectLst>
                  <a:outerShdw blurRad="38100" dist="38100" dir="2700000" algn="tl">
                    <a:srgbClr val="000000">
                      <a:alpha val="43137"/>
                    </a:srgbClr>
                  </a:outerShdw>
                </a:effectLst>
                <a:latin typeface="Rubik" panose="020B0604020202020204" charset="-79"/>
                <a:cs typeface="Rubik" panose="020B0604020202020204" charset="-79"/>
              </a:rPr>
              <a:t>Top 5 Cabang Dengan Rating Tertinggi, namun Rating Transaksi Terendah</a:t>
            </a:r>
            <a:endParaRPr lang="en-ID" sz="1600">
              <a:effectLst>
                <a:outerShdw blurRad="38100" dist="38100" dir="2700000" algn="tl">
                  <a:srgbClr val="000000">
                    <a:alpha val="43137"/>
                  </a:srgbClr>
                </a:outerShdw>
              </a:effectLst>
              <a:latin typeface="Rubik" panose="020B0604020202020204" charset="-79"/>
              <a:cs typeface="Rubik" panose="020B0604020202020204" charset="-79"/>
            </a:endParaRPr>
          </a:p>
        </p:txBody>
      </p:sp>
      <p:pic>
        <p:nvPicPr>
          <p:cNvPr id="19" name="Picture 18">
            <a:extLst>
              <a:ext uri="{FF2B5EF4-FFF2-40B4-BE49-F238E27FC236}">
                <a16:creationId xmlns:a16="http://schemas.microsoft.com/office/drawing/2014/main" id="{AFE6ED25-7E69-4B00-AD14-F3BD884AAE59}"/>
              </a:ext>
            </a:extLst>
          </p:cNvPr>
          <p:cNvPicPr>
            <a:picLocks noChangeAspect="1"/>
          </p:cNvPicPr>
          <p:nvPr/>
        </p:nvPicPr>
        <p:blipFill rotWithShape="1">
          <a:blip r:embed="rId6"/>
          <a:srcRect l="60596" t="44840" r="2539" b="7907"/>
          <a:stretch/>
        </p:blipFill>
        <p:spPr>
          <a:xfrm>
            <a:off x="2696435" y="2249086"/>
            <a:ext cx="3751130" cy="2703243"/>
          </a:xfrm>
          <a:prstGeom prst="rect">
            <a:avLst/>
          </a:prstGeom>
        </p:spPr>
      </p:pic>
    </p:spTree>
    <p:extLst>
      <p:ext uri="{BB962C8B-B14F-4D97-AF65-F5344CB8AC3E}">
        <p14:creationId xmlns:p14="http://schemas.microsoft.com/office/powerpoint/2010/main" val="3258428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42;g23ec2985a68_1_56">
            <a:extLst>
              <a:ext uri="{FF2B5EF4-FFF2-40B4-BE49-F238E27FC236}">
                <a16:creationId xmlns:a16="http://schemas.microsoft.com/office/drawing/2014/main" id="{819E556D-AA30-4F37-94B4-E43AB67C574D}"/>
              </a:ext>
            </a:extLst>
          </p:cNvPr>
          <p:cNvPicPr preferRelativeResize="0"/>
          <p:nvPr/>
        </p:nvPicPr>
        <p:blipFill rotWithShape="1">
          <a:blip r:embed="rId2">
            <a:alphaModFix amt="10000"/>
          </a:blip>
          <a:srcRect/>
          <a:stretch/>
        </p:blipFill>
        <p:spPr>
          <a:xfrm>
            <a:off x="0" y="-17739"/>
            <a:ext cx="9144001" cy="5143501"/>
          </a:xfrm>
          <a:prstGeom prst="rect">
            <a:avLst/>
          </a:prstGeom>
          <a:noFill/>
          <a:ln>
            <a:noFill/>
          </a:ln>
        </p:spPr>
      </p:pic>
      <p:sp>
        <p:nvSpPr>
          <p:cNvPr id="5" name="TextBox 4">
            <a:extLst>
              <a:ext uri="{FF2B5EF4-FFF2-40B4-BE49-F238E27FC236}">
                <a16:creationId xmlns:a16="http://schemas.microsoft.com/office/drawing/2014/main" id="{3B70A65B-2B1A-4B2A-AF84-A082E507B043}"/>
              </a:ext>
            </a:extLst>
          </p:cNvPr>
          <p:cNvSpPr txBox="1"/>
          <p:nvPr/>
        </p:nvSpPr>
        <p:spPr>
          <a:xfrm>
            <a:off x="182880" y="-17739"/>
            <a:ext cx="5258998" cy="369332"/>
          </a:xfrm>
          <a:prstGeom prst="rect">
            <a:avLst/>
          </a:prstGeom>
          <a:noFill/>
        </p:spPr>
        <p:txBody>
          <a:bodyPr wrap="square">
            <a:spAutoFit/>
          </a:bodyPr>
          <a:lstStyle/>
          <a:p>
            <a:pPr marL="57150" marR="0" lvl="0" algn="l" defTabSz="914400" rtl="0" eaLnBrk="1" fontAlgn="auto" latinLnBrk="0" hangingPunct="1">
              <a:lnSpc>
                <a:spcPct val="100000"/>
              </a:lnSpc>
              <a:spcBef>
                <a:spcPts val="0"/>
              </a:spcBef>
              <a:spcAft>
                <a:spcPts val="0"/>
              </a:spcAft>
              <a:buClr>
                <a:srgbClr val="000000"/>
              </a:buClr>
              <a:buSzPts val="2700"/>
              <a:tabLst/>
              <a:defRPr/>
            </a:pPr>
            <a:r>
              <a:rPr kumimoji="0" lang="en-ID" sz="1800" b="1" i="0" u="none" strike="noStrike" kern="0" cap="none" spc="0" normalizeH="0" baseline="0" noProof="0">
                <a:ln>
                  <a:noFill/>
                </a:ln>
                <a:solidFill>
                  <a:srgbClr val="000000"/>
                </a:solidFill>
                <a:effectLst/>
                <a:uLnTx/>
                <a:uFillTx/>
                <a:latin typeface="Rubik"/>
                <a:ea typeface="Rubik"/>
                <a:cs typeface="Rubik"/>
                <a:sym typeface="Rubik"/>
              </a:rPr>
              <a:t>Dashboard  Performance Analysis</a:t>
            </a:r>
          </a:p>
        </p:txBody>
      </p:sp>
      <p:pic>
        <p:nvPicPr>
          <p:cNvPr id="6" name="Picture 5">
            <a:extLst>
              <a:ext uri="{FF2B5EF4-FFF2-40B4-BE49-F238E27FC236}">
                <a16:creationId xmlns:a16="http://schemas.microsoft.com/office/drawing/2014/main" id="{123B1787-E52A-4742-AA16-39759BEA9EB5}"/>
              </a:ext>
            </a:extLst>
          </p:cNvPr>
          <p:cNvPicPr>
            <a:picLocks noChangeAspect="1"/>
          </p:cNvPicPr>
          <p:nvPr/>
        </p:nvPicPr>
        <p:blipFill>
          <a:blip r:embed="rId3"/>
          <a:stretch>
            <a:fillRect/>
          </a:stretch>
        </p:blipFill>
        <p:spPr>
          <a:xfrm>
            <a:off x="6245538" y="104816"/>
            <a:ext cx="1402202" cy="536494"/>
          </a:xfrm>
          <a:prstGeom prst="rect">
            <a:avLst/>
          </a:prstGeom>
        </p:spPr>
      </p:pic>
      <p:pic>
        <p:nvPicPr>
          <p:cNvPr id="7" name="Picture 6">
            <a:extLst>
              <a:ext uri="{FF2B5EF4-FFF2-40B4-BE49-F238E27FC236}">
                <a16:creationId xmlns:a16="http://schemas.microsoft.com/office/drawing/2014/main" id="{EC15372B-7B14-4A0C-8CC0-C955C2563C4B}"/>
              </a:ext>
            </a:extLst>
          </p:cNvPr>
          <p:cNvPicPr>
            <a:picLocks noChangeAspect="1"/>
          </p:cNvPicPr>
          <p:nvPr/>
        </p:nvPicPr>
        <p:blipFill>
          <a:blip r:embed="rId4"/>
          <a:stretch>
            <a:fillRect/>
          </a:stretch>
        </p:blipFill>
        <p:spPr>
          <a:xfrm>
            <a:off x="7832979" y="-7798"/>
            <a:ext cx="1225402" cy="469433"/>
          </a:xfrm>
          <a:prstGeom prst="rect">
            <a:avLst/>
          </a:prstGeom>
        </p:spPr>
      </p:pic>
      <p:pic>
        <p:nvPicPr>
          <p:cNvPr id="8" name="Picture 7">
            <a:extLst>
              <a:ext uri="{FF2B5EF4-FFF2-40B4-BE49-F238E27FC236}">
                <a16:creationId xmlns:a16="http://schemas.microsoft.com/office/drawing/2014/main" id="{71496B5C-377D-4E8E-B142-B6EF03FFFB43}"/>
              </a:ext>
            </a:extLst>
          </p:cNvPr>
          <p:cNvPicPr>
            <a:picLocks noChangeAspect="1"/>
          </p:cNvPicPr>
          <p:nvPr/>
        </p:nvPicPr>
        <p:blipFill>
          <a:blip r:embed="rId5"/>
          <a:stretch>
            <a:fillRect/>
          </a:stretch>
        </p:blipFill>
        <p:spPr>
          <a:xfrm>
            <a:off x="7507346" y="166927"/>
            <a:ext cx="390178" cy="457240"/>
          </a:xfrm>
          <a:prstGeom prst="rect">
            <a:avLst/>
          </a:prstGeom>
        </p:spPr>
      </p:pic>
      <p:pic>
        <p:nvPicPr>
          <p:cNvPr id="10" name="Picture 9">
            <a:extLst>
              <a:ext uri="{FF2B5EF4-FFF2-40B4-BE49-F238E27FC236}">
                <a16:creationId xmlns:a16="http://schemas.microsoft.com/office/drawing/2014/main" id="{0D57670E-2EDC-4983-BDAF-7D498CDC0635}"/>
              </a:ext>
            </a:extLst>
          </p:cNvPr>
          <p:cNvPicPr>
            <a:picLocks noChangeAspect="1"/>
          </p:cNvPicPr>
          <p:nvPr/>
        </p:nvPicPr>
        <p:blipFill rotWithShape="1">
          <a:blip r:embed="rId6"/>
          <a:srcRect l="59513" t="31363" r="5176" b="35156"/>
          <a:stretch/>
        </p:blipFill>
        <p:spPr>
          <a:xfrm>
            <a:off x="2027816" y="1987035"/>
            <a:ext cx="5109883" cy="2724012"/>
          </a:xfrm>
          <a:prstGeom prst="rect">
            <a:avLst/>
          </a:prstGeom>
        </p:spPr>
      </p:pic>
      <p:sp>
        <p:nvSpPr>
          <p:cNvPr id="11" name="TextBox 10">
            <a:extLst>
              <a:ext uri="{FF2B5EF4-FFF2-40B4-BE49-F238E27FC236}">
                <a16:creationId xmlns:a16="http://schemas.microsoft.com/office/drawing/2014/main" id="{2F75ECFA-08FC-48F6-92D6-C308032FD1DE}"/>
              </a:ext>
            </a:extLst>
          </p:cNvPr>
          <p:cNvSpPr txBox="1"/>
          <p:nvPr/>
        </p:nvSpPr>
        <p:spPr>
          <a:xfrm>
            <a:off x="288815" y="1045482"/>
            <a:ext cx="8587881" cy="703334"/>
          </a:xfrm>
          <a:prstGeom prst="rect">
            <a:avLst/>
          </a:prstGeom>
          <a:noFill/>
        </p:spPr>
        <p:txBody>
          <a:bodyPr wrap="square" rtlCol="0">
            <a:spAutoFit/>
          </a:bodyPr>
          <a:lstStyle/>
          <a:p>
            <a:pPr algn="just">
              <a:lnSpc>
                <a:spcPct val="150000"/>
              </a:lnSpc>
            </a:pPr>
            <a:r>
              <a:rPr lang="en-ID">
                <a:solidFill>
                  <a:schemeClr val="tx1"/>
                </a:solidFill>
                <a:latin typeface="Rubik" panose="020B0604020202020204" charset="-79"/>
                <a:cs typeface="Rubik" panose="020B0604020202020204" charset="-79"/>
              </a:rPr>
              <a:t>Nett Profit yang tertinggi</a:t>
            </a:r>
            <a:r>
              <a:rPr lang="ar-SA">
                <a:solidFill>
                  <a:schemeClr val="tx1"/>
                </a:solidFill>
                <a:latin typeface="Rubik" panose="020B0604020202020204" charset="-79"/>
                <a:cs typeface="Rubik" panose="020B0604020202020204" charset="-79"/>
              </a:rPr>
              <a:t> </a:t>
            </a:r>
            <a:r>
              <a:rPr lang="en-ID">
                <a:solidFill>
                  <a:schemeClr val="tx1"/>
                </a:solidFill>
                <a:latin typeface="Rubik" panose="020B0604020202020204" charset="-79"/>
                <a:cs typeface="Rubik" panose="020B0604020202020204" charset="-79"/>
              </a:rPr>
              <a:t>ada</a:t>
            </a:r>
            <a:r>
              <a:rPr lang="ar-SA">
                <a:solidFill>
                  <a:schemeClr val="tx1"/>
                </a:solidFill>
                <a:latin typeface="Rubik" panose="020B0604020202020204" charset="-79"/>
                <a:cs typeface="Rubik" panose="020B0604020202020204" charset="-79"/>
              </a:rPr>
              <a:t> </a:t>
            </a:r>
            <a:r>
              <a:rPr lang="en-ID">
                <a:solidFill>
                  <a:schemeClr val="tx1"/>
                </a:solidFill>
                <a:latin typeface="Rubik" panose="020B0604020202020204" charset="-79"/>
                <a:cs typeface="Rubik" panose="020B0604020202020204" charset="-79"/>
              </a:rPr>
              <a:t>di Jawa</a:t>
            </a:r>
            <a:r>
              <a:rPr lang="ar-SA">
                <a:solidFill>
                  <a:schemeClr val="tx1"/>
                </a:solidFill>
                <a:latin typeface="Rubik" panose="020B0604020202020204" charset="-79"/>
                <a:cs typeface="Rubik" panose="020B0604020202020204" charset="-79"/>
              </a:rPr>
              <a:t> </a:t>
            </a:r>
            <a:r>
              <a:rPr lang="en-ID">
                <a:solidFill>
                  <a:schemeClr val="tx1"/>
                </a:solidFill>
                <a:latin typeface="Rubik" panose="020B0604020202020204" charset="-79"/>
                <a:cs typeface="Rubik" panose="020B0604020202020204" charset="-79"/>
              </a:rPr>
              <a:t>Barat yaitu</a:t>
            </a:r>
            <a:r>
              <a:rPr lang="ar-SA">
                <a:solidFill>
                  <a:schemeClr val="tx1"/>
                </a:solidFill>
                <a:latin typeface="Rubik" panose="020B0604020202020204" charset="-79"/>
                <a:cs typeface="Rubik" panose="020B0604020202020204" charset="-79"/>
              </a:rPr>
              <a:t> </a:t>
            </a:r>
            <a:r>
              <a:rPr lang="en-ID">
                <a:solidFill>
                  <a:schemeClr val="tx1"/>
                </a:solidFill>
                <a:latin typeface="Rubik" panose="020B0604020202020204" charset="-79"/>
                <a:cs typeface="Rubik" panose="020B0604020202020204" charset="-79"/>
              </a:rPr>
              <a:t>Rp 26,9 M</a:t>
            </a:r>
            <a:r>
              <a:rPr lang="ar-SA">
                <a:solidFill>
                  <a:schemeClr val="tx1"/>
                </a:solidFill>
                <a:latin typeface="Rubik" panose="020B0604020202020204" charset="-79"/>
                <a:cs typeface="Rubik" panose="020B0604020202020204" charset="-79"/>
              </a:rPr>
              <a:t> </a:t>
            </a:r>
            <a:r>
              <a:rPr lang="en-ID">
                <a:solidFill>
                  <a:schemeClr val="tx1"/>
                </a:solidFill>
                <a:latin typeface="Rubik" panose="020B0604020202020204" charset="-79"/>
                <a:cs typeface="Rubik" panose="020B0604020202020204" charset="-79"/>
              </a:rPr>
              <a:t>dan terendah</a:t>
            </a:r>
            <a:r>
              <a:rPr lang="ar-SA">
                <a:solidFill>
                  <a:schemeClr val="tx1"/>
                </a:solidFill>
                <a:latin typeface="Rubik" panose="020B0604020202020204" charset="-79"/>
                <a:cs typeface="Rubik" panose="020B0604020202020204" charset="-79"/>
              </a:rPr>
              <a:t> </a:t>
            </a:r>
            <a:r>
              <a:rPr lang="en-ID">
                <a:solidFill>
                  <a:schemeClr val="tx1"/>
                </a:solidFill>
                <a:latin typeface="Rubik" panose="020B0604020202020204" charset="-79"/>
                <a:cs typeface="Rubik" panose="020B0604020202020204" charset="-79"/>
              </a:rPr>
              <a:t>ada</a:t>
            </a:r>
            <a:r>
              <a:rPr lang="ar-SA">
                <a:solidFill>
                  <a:schemeClr val="tx1"/>
                </a:solidFill>
                <a:latin typeface="Rubik" panose="020B0604020202020204" charset="-79"/>
                <a:cs typeface="Rubik" panose="020B0604020202020204" charset="-79"/>
              </a:rPr>
              <a:t> </a:t>
            </a:r>
            <a:r>
              <a:rPr lang="en-ID">
                <a:solidFill>
                  <a:schemeClr val="tx1"/>
                </a:solidFill>
                <a:latin typeface="Rubik" panose="020B0604020202020204" charset="-79"/>
                <a:cs typeface="Rubik" panose="020B0604020202020204" charset="-79"/>
              </a:rPr>
              <a:t>di Papua Barat yaitu</a:t>
            </a:r>
            <a:r>
              <a:rPr lang="ar-SA">
                <a:solidFill>
                  <a:schemeClr val="tx1"/>
                </a:solidFill>
                <a:latin typeface="Rubik" panose="020B0604020202020204" charset="-79"/>
                <a:cs typeface="Rubik" panose="020B0604020202020204" charset="-79"/>
              </a:rPr>
              <a:t> </a:t>
            </a:r>
            <a:r>
              <a:rPr lang="en-ID">
                <a:solidFill>
                  <a:schemeClr val="tx1"/>
                </a:solidFill>
                <a:latin typeface="Rubik" panose="020B0604020202020204" charset="-79"/>
                <a:cs typeface="Rubik" panose="020B0604020202020204" charset="-79"/>
              </a:rPr>
              <a:t> 572,9 JT,</a:t>
            </a:r>
            <a:r>
              <a:rPr lang="ar-SA">
                <a:solidFill>
                  <a:schemeClr val="tx1"/>
                </a:solidFill>
                <a:latin typeface="Rubik" panose="020B0604020202020204" charset="-79"/>
                <a:cs typeface="Rubik" panose="020B0604020202020204" charset="-79"/>
              </a:rPr>
              <a:t> </a:t>
            </a:r>
            <a:r>
              <a:rPr lang="en-US">
                <a:solidFill>
                  <a:schemeClr val="tx1"/>
                </a:solidFill>
                <a:latin typeface="Rubik" panose="020B0604020202020204" charset="-79"/>
                <a:cs typeface="Rubik" panose="020B0604020202020204" charset="-79"/>
              </a:rPr>
              <a:t>dengan total keselurahan net profit yang di dapatkan yaitu 91,2 M selama periode 2020-2023.</a:t>
            </a:r>
            <a:endParaRPr lang="en-ID">
              <a:solidFill>
                <a:schemeClr val="tx1"/>
              </a:solidFill>
              <a:latin typeface="Rubik" panose="020B0604020202020204" charset="-79"/>
              <a:cs typeface="Rubik" panose="020B0604020202020204" charset="-79"/>
            </a:endParaRPr>
          </a:p>
        </p:txBody>
      </p:sp>
      <p:sp>
        <p:nvSpPr>
          <p:cNvPr id="12" name="TextBox 11">
            <a:extLst>
              <a:ext uri="{FF2B5EF4-FFF2-40B4-BE49-F238E27FC236}">
                <a16:creationId xmlns:a16="http://schemas.microsoft.com/office/drawing/2014/main" id="{262BBF3B-6D1F-407D-8D25-518B35322B91}"/>
              </a:ext>
            </a:extLst>
          </p:cNvPr>
          <p:cNvSpPr txBox="1"/>
          <p:nvPr/>
        </p:nvSpPr>
        <p:spPr>
          <a:xfrm>
            <a:off x="2503439" y="712967"/>
            <a:ext cx="4158635" cy="338554"/>
          </a:xfrm>
          <a:prstGeom prst="rect">
            <a:avLst/>
          </a:prstGeom>
          <a:noFill/>
        </p:spPr>
        <p:txBody>
          <a:bodyPr wrap="square" rtlCol="0">
            <a:spAutoFit/>
          </a:bodyPr>
          <a:lstStyle/>
          <a:p>
            <a:r>
              <a:rPr lang="en-US" sz="1600">
                <a:effectLst>
                  <a:outerShdw blurRad="38100" dist="38100" dir="2700000" algn="tl">
                    <a:srgbClr val="000000">
                      <a:alpha val="43137"/>
                    </a:srgbClr>
                  </a:outerShdw>
                </a:effectLst>
                <a:latin typeface="Rubik" panose="020B0604020202020204" charset="-79"/>
                <a:cs typeface="Rubik" panose="020B0604020202020204" charset="-79"/>
              </a:rPr>
              <a:t>Geo Map Total Profit Berdasarkan Provinsi</a:t>
            </a:r>
            <a:endParaRPr lang="en-ID" sz="1600">
              <a:effectLst>
                <a:outerShdw blurRad="38100" dist="38100" dir="2700000" algn="tl">
                  <a:srgbClr val="000000">
                    <a:alpha val="43137"/>
                  </a:srgbClr>
                </a:outerShdw>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456276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F1A6C4-98E3-4843-A6FE-158C99DF90EC}"/>
              </a:ext>
            </a:extLst>
          </p:cNvPr>
          <p:cNvPicPr>
            <a:picLocks noChangeAspect="1"/>
          </p:cNvPicPr>
          <p:nvPr/>
        </p:nvPicPr>
        <p:blipFill>
          <a:blip r:embed="rId2"/>
          <a:stretch>
            <a:fillRect/>
          </a:stretch>
        </p:blipFill>
        <p:spPr>
          <a:xfrm>
            <a:off x="1354" y="0"/>
            <a:ext cx="9141292" cy="5143500"/>
          </a:xfrm>
          <a:prstGeom prst="rect">
            <a:avLst/>
          </a:prstGeom>
        </p:spPr>
      </p:pic>
      <p:pic>
        <p:nvPicPr>
          <p:cNvPr id="5" name="Picture 4">
            <a:extLst>
              <a:ext uri="{FF2B5EF4-FFF2-40B4-BE49-F238E27FC236}">
                <a16:creationId xmlns:a16="http://schemas.microsoft.com/office/drawing/2014/main" id="{017EE5DB-3B4C-4941-A7A5-498ED158F08E}"/>
              </a:ext>
            </a:extLst>
          </p:cNvPr>
          <p:cNvPicPr>
            <a:picLocks noChangeAspect="1"/>
          </p:cNvPicPr>
          <p:nvPr/>
        </p:nvPicPr>
        <p:blipFill>
          <a:blip r:embed="rId3"/>
          <a:stretch>
            <a:fillRect/>
          </a:stretch>
        </p:blipFill>
        <p:spPr>
          <a:xfrm>
            <a:off x="6245538" y="94058"/>
            <a:ext cx="1402202" cy="536494"/>
          </a:xfrm>
          <a:prstGeom prst="rect">
            <a:avLst/>
          </a:prstGeom>
        </p:spPr>
      </p:pic>
      <p:pic>
        <p:nvPicPr>
          <p:cNvPr id="6" name="Picture 5">
            <a:extLst>
              <a:ext uri="{FF2B5EF4-FFF2-40B4-BE49-F238E27FC236}">
                <a16:creationId xmlns:a16="http://schemas.microsoft.com/office/drawing/2014/main" id="{08E326CF-F124-4AC1-9F10-42870DADC95F}"/>
              </a:ext>
            </a:extLst>
          </p:cNvPr>
          <p:cNvPicPr>
            <a:picLocks noChangeAspect="1"/>
          </p:cNvPicPr>
          <p:nvPr/>
        </p:nvPicPr>
        <p:blipFill>
          <a:blip r:embed="rId4"/>
          <a:stretch>
            <a:fillRect/>
          </a:stretch>
        </p:blipFill>
        <p:spPr>
          <a:xfrm>
            <a:off x="7832979" y="-7798"/>
            <a:ext cx="1225402" cy="469433"/>
          </a:xfrm>
          <a:prstGeom prst="rect">
            <a:avLst/>
          </a:prstGeom>
        </p:spPr>
      </p:pic>
      <p:pic>
        <p:nvPicPr>
          <p:cNvPr id="7" name="Picture 6">
            <a:extLst>
              <a:ext uri="{FF2B5EF4-FFF2-40B4-BE49-F238E27FC236}">
                <a16:creationId xmlns:a16="http://schemas.microsoft.com/office/drawing/2014/main" id="{E7364278-6E5B-40B1-AEE3-C13D88BB67BB}"/>
              </a:ext>
            </a:extLst>
          </p:cNvPr>
          <p:cNvPicPr>
            <a:picLocks noChangeAspect="1"/>
          </p:cNvPicPr>
          <p:nvPr/>
        </p:nvPicPr>
        <p:blipFill>
          <a:blip r:embed="rId5"/>
          <a:stretch>
            <a:fillRect/>
          </a:stretch>
        </p:blipFill>
        <p:spPr>
          <a:xfrm>
            <a:off x="7507346" y="166927"/>
            <a:ext cx="390178" cy="457240"/>
          </a:xfrm>
          <a:prstGeom prst="rect">
            <a:avLst/>
          </a:prstGeom>
        </p:spPr>
      </p:pic>
      <p:sp>
        <p:nvSpPr>
          <p:cNvPr id="8" name="Google Shape;144;g23ec2985a68_1_56">
            <a:extLst>
              <a:ext uri="{FF2B5EF4-FFF2-40B4-BE49-F238E27FC236}">
                <a16:creationId xmlns:a16="http://schemas.microsoft.com/office/drawing/2014/main" id="{7CF30E0A-BCE7-4A02-8EF6-6AEF44AA4030}"/>
              </a:ext>
            </a:extLst>
          </p:cNvPr>
          <p:cNvSpPr txBox="1"/>
          <p:nvPr/>
        </p:nvSpPr>
        <p:spPr>
          <a:xfrm>
            <a:off x="0" y="14650"/>
            <a:ext cx="5217459" cy="492412"/>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57150" marR="0" lvl="0" algn="l" rtl="0">
              <a:lnSpc>
                <a:spcPct val="100000"/>
              </a:lnSpc>
              <a:spcBef>
                <a:spcPts val="0"/>
              </a:spcBef>
              <a:spcAft>
                <a:spcPts val="0"/>
              </a:spcAft>
              <a:buClr>
                <a:srgbClr val="000000"/>
              </a:buClr>
              <a:buSzPts val="2700"/>
            </a:pPr>
            <a:r>
              <a:rPr lang="en" sz="2000" b="1">
                <a:latin typeface="Rubik"/>
                <a:ea typeface="Rubik"/>
                <a:cs typeface="Rubik"/>
                <a:sym typeface="Rubik"/>
              </a:rPr>
              <a:t>Insight &amp; Recommendation</a:t>
            </a:r>
            <a:endParaRPr sz="2000" b="1" i="0" u="none" strike="noStrike" cap="none">
              <a:solidFill>
                <a:srgbClr val="000000"/>
              </a:solidFill>
              <a:latin typeface="Rubik"/>
              <a:ea typeface="Rubik"/>
              <a:cs typeface="Rubik"/>
              <a:sym typeface="Rubik"/>
            </a:endParaRPr>
          </a:p>
        </p:txBody>
      </p:sp>
      <p:sp>
        <p:nvSpPr>
          <p:cNvPr id="9" name="TextBox 8">
            <a:extLst>
              <a:ext uri="{FF2B5EF4-FFF2-40B4-BE49-F238E27FC236}">
                <a16:creationId xmlns:a16="http://schemas.microsoft.com/office/drawing/2014/main" id="{CF8E0B49-7C0F-4DE3-9C2D-0E3DF216C138}"/>
              </a:ext>
            </a:extLst>
          </p:cNvPr>
          <p:cNvSpPr txBox="1"/>
          <p:nvPr/>
        </p:nvSpPr>
        <p:spPr>
          <a:xfrm>
            <a:off x="257023" y="817424"/>
            <a:ext cx="8188657" cy="3791423"/>
          </a:xfrm>
          <a:prstGeom prst="rect">
            <a:avLst/>
          </a:prstGeom>
          <a:noFill/>
          <a:ln>
            <a:solidFill>
              <a:schemeClr val="tx1"/>
            </a:solidFill>
          </a:ln>
        </p:spPr>
        <p:txBody>
          <a:bodyPr wrap="square" rtlCol="0">
            <a:spAutoFit/>
          </a:bodyPr>
          <a:lstStyle/>
          <a:p>
            <a:pPr algn="just">
              <a:lnSpc>
                <a:spcPct val="150000"/>
              </a:lnSpc>
            </a:pPr>
            <a:r>
              <a:rPr lang="en-ID" sz="1600" b="1" i="0" u="none" strike="noStrike" baseline="0">
                <a:solidFill>
                  <a:srgbClr val="000000"/>
                </a:solidFill>
                <a:latin typeface="Rubik" panose="020B0604020202020204" charset="-79"/>
                <a:cs typeface="Rubik" panose="020B0604020202020204" charset="-79"/>
              </a:rPr>
              <a:t>Pertumbuhan yang tidak signifikan: </a:t>
            </a:r>
            <a:r>
              <a:rPr lang="en-ID" sz="1600" b="0" i="0" u="none" strike="noStrike" baseline="0">
                <a:solidFill>
                  <a:srgbClr val="000000"/>
                </a:solidFill>
                <a:latin typeface="Rubik" panose="020B0604020202020204" charset="-79"/>
                <a:cs typeface="Rubik" panose="020B0604020202020204" charset="-79"/>
              </a:rPr>
              <a:t>Terutama pada total nett sales, total nett profit dan total transaction dari tahun ke tahun.</a:t>
            </a:r>
          </a:p>
          <a:p>
            <a:pPr algn="just">
              <a:lnSpc>
                <a:spcPct val="150000"/>
              </a:lnSpc>
            </a:pPr>
            <a:endParaRPr lang="en-ID" sz="1800">
              <a:latin typeface="Rubik" panose="020B0604020202020204" charset="-79"/>
              <a:cs typeface="Rubik" panose="020B0604020202020204" charset="-79"/>
            </a:endParaRPr>
          </a:p>
          <a:p>
            <a:pPr algn="just">
              <a:lnSpc>
                <a:spcPct val="150000"/>
              </a:lnSpc>
            </a:pPr>
            <a:r>
              <a:rPr lang="en-ID" sz="1600" b="0" i="0" u="none" strike="noStrike" baseline="0">
                <a:solidFill>
                  <a:srgbClr val="000000"/>
                </a:solidFill>
                <a:latin typeface="Rubik" panose="020B0604020202020204" charset="-79"/>
                <a:cs typeface="Rubik" panose="020B0604020202020204" charset="-79"/>
              </a:rPr>
              <a:t>Mengatasi pertumbuhan yang tidak signifikan yaitu dengan cara men</a:t>
            </a:r>
            <a:r>
              <a:rPr lang="en-ID" sz="1600">
                <a:solidFill>
                  <a:schemeClr val="tx1"/>
                </a:solidFill>
                <a:latin typeface="Rubik" panose="020B0604020202020204" charset="-79"/>
                <a:cs typeface="Rubik" panose="020B0604020202020204" charset="-79"/>
              </a:rPr>
              <a:t>dorong pertumbuhan dengan melakukan kerja sama antar kemitraan misal dengan rumah sakit, apotek kecil, atau e-commerce untuk memperluas jangkauan pasar. Lakukan strategi penjualan dengan adanya promosi/diskon </a:t>
            </a:r>
            <a:r>
              <a:rPr lang="en-ID" sz="1600">
                <a:latin typeface="Rubik" panose="020B0604020202020204" charset="-79"/>
                <a:cs typeface="Rubik" panose="020B0604020202020204" charset="-79"/>
              </a:rPr>
              <a:t>misal identifikasi produk dengan pertumbuhan rendah dan tingkatkan promosi atau diskon</a:t>
            </a:r>
            <a:r>
              <a:rPr lang="en-ID" sz="1600">
                <a:solidFill>
                  <a:schemeClr val="tx1"/>
                </a:solidFill>
                <a:latin typeface="Rubik" panose="020B0604020202020204" charset="-79"/>
                <a:cs typeface="Rubik" panose="020B0604020202020204" charset="-79"/>
              </a:rPr>
              <a:t>, dan ekspansi pasar.</a:t>
            </a:r>
            <a:r>
              <a:rPr lang="en-ID" sz="1600" b="0" i="0" u="none" strike="noStrike" baseline="0">
                <a:solidFill>
                  <a:schemeClr val="tx1"/>
                </a:solidFill>
                <a:latin typeface="Rubik" panose="020B0604020202020204" charset="-79"/>
                <a:cs typeface="Rubik" panose="020B0604020202020204" charset="-79"/>
              </a:rPr>
              <a:t> Optimasi rantai pasokan dengan cara pastikan ketersediaan stok tepat waktu agar tidak kehilangan peluang penjualan.</a:t>
            </a:r>
            <a:endParaRPr lang="en-ID" sz="1600" i="0" u="none" strike="noStrike" baseline="0">
              <a:solidFill>
                <a:srgbClr val="000000"/>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2239281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23BFE3-20EA-4A25-AEC6-DFE151725867}"/>
              </a:ext>
            </a:extLst>
          </p:cNvPr>
          <p:cNvPicPr>
            <a:picLocks noChangeAspect="1"/>
          </p:cNvPicPr>
          <p:nvPr/>
        </p:nvPicPr>
        <p:blipFill>
          <a:blip r:embed="rId2"/>
          <a:stretch>
            <a:fillRect/>
          </a:stretch>
        </p:blipFill>
        <p:spPr>
          <a:xfrm>
            <a:off x="1354" y="0"/>
            <a:ext cx="9141292" cy="5143500"/>
          </a:xfrm>
          <a:prstGeom prst="rect">
            <a:avLst/>
          </a:prstGeom>
        </p:spPr>
      </p:pic>
      <p:sp>
        <p:nvSpPr>
          <p:cNvPr id="6" name="Google Shape;144;g23ec2985a68_1_56">
            <a:extLst>
              <a:ext uri="{FF2B5EF4-FFF2-40B4-BE49-F238E27FC236}">
                <a16:creationId xmlns:a16="http://schemas.microsoft.com/office/drawing/2014/main" id="{98B71655-4C95-4688-90BA-B83E2EBBDD72}"/>
              </a:ext>
            </a:extLst>
          </p:cNvPr>
          <p:cNvSpPr txBox="1"/>
          <p:nvPr/>
        </p:nvSpPr>
        <p:spPr>
          <a:xfrm>
            <a:off x="0" y="14650"/>
            <a:ext cx="5217459" cy="492412"/>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57150" marR="0" lvl="0" algn="l" rtl="0">
              <a:lnSpc>
                <a:spcPct val="100000"/>
              </a:lnSpc>
              <a:spcBef>
                <a:spcPts val="0"/>
              </a:spcBef>
              <a:spcAft>
                <a:spcPts val="0"/>
              </a:spcAft>
              <a:buClr>
                <a:srgbClr val="000000"/>
              </a:buClr>
              <a:buSzPts val="2700"/>
            </a:pPr>
            <a:r>
              <a:rPr lang="en" sz="2000" b="1">
                <a:latin typeface="Rubik"/>
                <a:ea typeface="Rubik"/>
                <a:cs typeface="Rubik"/>
                <a:sym typeface="Rubik"/>
              </a:rPr>
              <a:t>Insight &amp; Recommendation</a:t>
            </a:r>
            <a:endParaRPr sz="2000" b="1" i="0" u="none" strike="noStrike" cap="none">
              <a:solidFill>
                <a:srgbClr val="000000"/>
              </a:solidFill>
              <a:latin typeface="Rubik"/>
              <a:ea typeface="Rubik"/>
              <a:cs typeface="Rubik"/>
              <a:sym typeface="Rubik"/>
            </a:endParaRPr>
          </a:p>
        </p:txBody>
      </p:sp>
      <p:pic>
        <p:nvPicPr>
          <p:cNvPr id="7" name="Picture 6">
            <a:extLst>
              <a:ext uri="{FF2B5EF4-FFF2-40B4-BE49-F238E27FC236}">
                <a16:creationId xmlns:a16="http://schemas.microsoft.com/office/drawing/2014/main" id="{3FCBC56C-1269-4985-A2B3-B0EAFFC6D39A}"/>
              </a:ext>
            </a:extLst>
          </p:cNvPr>
          <p:cNvPicPr>
            <a:picLocks noChangeAspect="1"/>
          </p:cNvPicPr>
          <p:nvPr/>
        </p:nvPicPr>
        <p:blipFill>
          <a:blip r:embed="rId3"/>
          <a:stretch>
            <a:fillRect/>
          </a:stretch>
        </p:blipFill>
        <p:spPr>
          <a:xfrm>
            <a:off x="6245538" y="94058"/>
            <a:ext cx="1402202" cy="536494"/>
          </a:xfrm>
          <a:prstGeom prst="rect">
            <a:avLst/>
          </a:prstGeom>
        </p:spPr>
      </p:pic>
      <p:pic>
        <p:nvPicPr>
          <p:cNvPr id="8" name="Picture 7">
            <a:extLst>
              <a:ext uri="{FF2B5EF4-FFF2-40B4-BE49-F238E27FC236}">
                <a16:creationId xmlns:a16="http://schemas.microsoft.com/office/drawing/2014/main" id="{0B1BF211-A20D-48AF-84F1-B76DF66D6E63}"/>
              </a:ext>
            </a:extLst>
          </p:cNvPr>
          <p:cNvPicPr>
            <a:picLocks noChangeAspect="1"/>
          </p:cNvPicPr>
          <p:nvPr/>
        </p:nvPicPr>
        <p:blipFill>
          <a:blip r:embed="rId4"/>
          <a:stretch>
            <a:fillRect/>
          </a:stretch>
        </p:blipFill>
        <p:spPr>
          <a:xfrm>
            <a:off x="7507346" y="166927"/>
            <a:ext cx="390178" cy="457240"/>
          </a:xfrm>
          <a:prstGeom prst="rect">
            <a:avLst/>
          </a:prstGeom>
        </p:spPr>
      </p:pic>
      <p:pic>
        <p:nvPicPr>
          <p:cNvPr id="9" name="Picture 8">
            <a:extLst>
              <a:ext uri="{FF2B5EF4-FFF2-40B4-BE49-F238E27FC236}">
                <a16:creationId xmlns:a16="http://schemas.microsoft.com/office/drawing/2014/main" id="{70622F6B-BFEF-4ED7-9C0D-D55FB7F7B699}"/>
              </a:ext>
            </a:extLst>
          </p:cNvPr>
          <p:cNvPicPr>
            <a:picLocks noChangeAspect="1"/>
          </p:cNvPicPr>
          <p:nvPr/>
        </p:nvPicPr>
        <p:blipFill>
          <a:blip r:embed="rId5"/>
          <a:stretch>
            <a:fillRect/>
          </a:stretch>
        </p:blipFill>
        <p:spPr>
          <a:xfrm>
            <a:off x="7832979" y="-7798"/>
            <a:ext cx="1225402" cy="469433"/>
          </a:xfrm>
          <a:prstGeom prst="rect">
            <a:avLst/>
          </a:prstGeom>
        </p:spPr>
      </p:pic>
      <p:sp>
        <p:nvSpPr>
          <p:cNvPr id="11" name="TextBox 10">
            <a:extLst>
              <a:ext uri="{FF2B5EF4-FFF2-40B4-BE49-F238E27FC236}">
                <a16:creationId xmlns:a16="http://schemas.microsoft.com/office/drawing/2014/main" id="{61497004-712E-401C-83FC-39193A287023}"/>
              </a:ext>
            </a:extLst>
          </p:cNvPr>
          <p:cNvSpPr txBox="1"/>
          <p:nvPr/>
        </p:nvSpPr>
        <p:spPr>
          <a:xfrm>
            <a:off x="257023" y="817424"/>
            <a:ext cx="8188657" cy="3422091"/>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ID" sz="1600" b="1" i="0" u="none" strike="noStrike" kern="0" cap="none" spc="0" normalizeH="0" baseline="0" noProof="0">
                <a:ln>
                  <a:noFill/>
                </a:ln>
                <a:solidFill>
                  <a:srgbClr val="000000"/>
                </a:solidFill>
                <a:effectLst/>
                <a:uLnTx/>
                <a:uFillTx/>
                <a:latin typeface="Rubik" panose="020B0604020202020204" charset="-79"/>
                <a:cs typeface="Rubik" panose="020B0604020202020204" charset="-79"/>
                <a:sym typeface="Arial"/>
              </a:rPr>
              <a:t>Jawa Barat sebagai kontributor utama: </a:t>
            </a:r>
            <a:r>
              <a:rPr kumimoji="0" lang="en-ID" sz="1600" b="0" i="0" u="none" strike="noStrike" kern="0" cap="none" spc="0" normalizeH="0" baseline="0" noProof="0">
                <a:ln>
                  <a:noFill/>
                </a:ln>
                <a:solidFill>
                  <a:srgbClr val="000000"/>
                </a:solidFill>
                <a:effectLst/>
                <a:uLnTx/>
                <a:uFillTx/>
                <a:latin typeface="Rubik" panose="020B0604020202020204" charset="-79"/>
                <a:cs typeface="Rubik" panose="020B0604020202020204" charset="-79"/>
                <a:sym typeface="Arial"/>
              </a:rPr>
              <a:t>Jawa Barat merupakan provinsi dengan kontribusi terbesar terhadap total penjualan, baik dari segi total transaction, total net profit, dan total net sales.</a:t>
            </a:r>
          </a:p>
          <a:p>
            <a:pPr algn="just">
              <a:lnSpc>
                <a:spcPct val="150000"/>
              </a:lnSpc>
            </a:pPr>
            <a:endParaRPr lang="en-ID" sz="1600">
              <a:latin typeface="Rubik" panose="020B0604020202020204" charset="-79"/>
              <a:cs typeface="Rubik" panose="020B0604020202020204" charset="-79"/>
            </a:endParaRPr>
          </a:p>
          <a:p>
            <a:pPr algn="just">
              <a:lnSpc>
                <a:spcPct val="150000"/>
              </a:lnSpc>
            </a:pPr>
            <a:r>
              <a:rPr lang="en-ID" sz="1600" b="0" i="0" u="none" strike="noStrike" baseline="0">
                <a:solidFill>
                  <a:srgbClr val="000000"/>
                </a:solidFill>
                <a:latin typeface="Rubik" panose="020B0604020202020204" charset="-79"/>
                <a:cs typeface="Rubik" panose="020B0604020202020204" charset="-79"/>
              </a:rPr>
              <a:t>Memanfaatkan Dominasi Jawa Barat dengan cara </a:t>
            </a:r>
            <a:r>
              <a:rPr lang="sv-SE" sz="1600" b="0" i="0" u="none" strike="noStrike" baseline="0">
                <a:solidFill>
                  <a:schemeClr val="tx1"/>
                </a:solidFill>
                <a:latin typeface="Rubik" panose="020B0604020202020204" charset="-79"/>
                <a:cs typeface="Rubik" panose="020B0604020202020204" charset="-79"/>
              </a:rPr>
              <a:t>p</a:t>
            </a:r>
            <a:r>
              <a:rPr lang="sv-SE" sz="1600">
                <a:solidFill>
                  <a:schemeClr val="tx1"/>
                </a:solidFill>
                <a:latin typeface="Rubik" panose="020B0604020202020204" charset="-79"/>
                <a:cs typeface="Rubik" panose="020B0604020202020204" charset="-79"/>
              </a:rPr>
              <a:t>erluas stok dan distribusi di kota-kota dengan nilai transaksi yang tinggi seperti Subang dan Garut.</a:t>
            </a:r>
            <a:r>
              <a:rPr lang="en-ID" sz="1600" b="0" i="0" u="none" strike="noStrike" baseline="0">
                <a:solidFill>
                  <a:srgbClr val="000000"/>
                </a:solidFill>
                <a:latin typeface="Rubik" panose="020B0604020202020204" charset="-79"/>
                <a:cs typeface="Rubik" panose="020B0604020202020204" charset="-79"/>
              </a:rPr>
              <a:t> </a:t>
            </a:r>
            <a:r>
              <a:rPr lang="sv-SE" sz="1600">
                <a:solidFill>
                  <a:schemeClr val="tx1"/>
                </a:solidFill>
                <a:latin typeface="Rubik" panose="020B0604020202020204" charset="-79"/>
                <a:cs typeface="Rubik" panose="020B0604020202020204" charset="-79"/>
              </a:rPr>
              <a:t>Optimalkan Jawa Barat sebagai pasar utama sambil memperluas ke daerah lain dan juga gunakan strategi yang berhasil di Jawa Barat untuk diterapkan di provinsi lain, misalnya ekspansi agresif ke pulau Kalimantan, Sulawesi atau Papua.</a:t>
            </a:r>
            <a:endParaRPr lang="en-ID" sz="1600" i="0" u="none" strike="noStrike" baseline="0">
              <a:solidFill>
                <a:srgbClr val="000000"/>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382522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49"/>
        <p:cNvGrpSpPr/>
        <p:nvPr/>
      </p:nvGrpSpPr>
      <p:grpSpPr>
        <a:xfrm>
          <a:off x="0" y="0"/>
          <a:ext cx="0" cy="0"/>
          <a:chOff x="0" y="0"/>
          <a:chExt cx="0" cy="0"/>
        </a:xfrm>
      </p:grpSpPr>
      <p:pic>
        <p:nvPicPr>
          <p:cNvPr id="150" name="Google Shape;150;p8"/>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51" name="Google Shape;151;p8"/>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52" name="Google Shape;152;p8"/>
          <p:cNvSpPr txBox="1"/>
          <p:nvPr/>
        </p:nvSpPr>
        <p:spPr>
          <a:xfrm>
            <a:off x="2376000" y="1939850"/>
            <a:ext cx="4392000" cy="8772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 sz="4500" b="1" i="0" u="none" strike="noStrike" cap="none">
                <a:solidFill>
                  <a:schemeClr val="lt1"/>
                </a:solidFill>
                <a:latin typeface="Rubik"/>
                <a:ea typeface="Rubik"/>
                <a:cs typeface="Rubik"/>
                <a:sym typeface="Rubik"/>
              </a:rPr>
              <a:t>Thank You</a:t>
            </a:r>
            <a:endParaRPr sz="2000" b="0" i="0" u="none" strike="noStrike" cap="none">
              <a:solidFill>
                <a:schemeClr val="lt1"/>
              </a:solidFill>
              <a:latin typeface="Rubik"/>
              <a:ea typeface="Rubik"/>
              <a:cs typeface="Rubik"/>
              <a:sym typeface="Rubik"/>
            </a:endParaRPr>
          </a:p>
        </p:txBody>
      </p:sp>
      <p:sp>
        <p:nvSpPr>
          <p:cNvPr id="153" name="Google Shape;153;p8"/>
          <p:cNvSpPr txBox="1"/>
          <p:nvPr/>
        </p:nvSpPr>
        <p:spPr>
          <a:xfrm>
            <a:off x="4416975" y="4258742"/>
            <a:ext cx="310049" cy="4724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1800" b="1" i="0" u="none" strike="noStrike" cap="none">
                <a:solidFill>
                  <a:schemeClr val="lt1"/>
                </a:solidFill>
                <a:effectLst>
                  <a:outerShdw blurRad="38100" dist="38100" dir="2700000" algn="tl">
                    <a:srgbClr val="000000">
                      <a:alpha val="43137"/>
                    </a:srgbClr>
                  </a:outerShdw>
                </a:effectLst>
                <a:latin typeface="Rubik SemiBold"/>
                <a:ea typeface="Rubik SemiBold"/>
                <a:cs typeface="Rubik SemiBold"/>
                <a:sym typeface="Rubik SemiBold"/>
              </a:rPr>
              <a:t>X</a:t>
            </a:r>
            <a:endParaRPr sz="1800" b="1" i="0" u="none" strike="noStrike" cap="none">
              <a:solidFill>
                <a:schemeClr val="lt1"/>
              </a:solidFill>
              <a:effectLst>
                <a:outerShdw blurRad="38100" dist="38100" dir="2700000" algn="tl">
                  <a:srgbClr val="000000">
                    <a:alpha val="43137"/>
                  </a:srgbClr>
                </a:outerShdw>
              </a:effectLst>
              <a:latin typeface="Rubik SemiBold"/>
              <a:ea typeface="Rubik SemiBold"/>
              <a:cs typeface="Rubik SemiBold"/>
              <a:sym typeface="Rubik SemiBold"/>
            </a:endParaRPr>
          </a:p>
        </p:txBody>
      </p:sp>
      <p:pic>
        <p:nvPicPr>
          <p:cNvPr id="3" name="Picture 2">
            <a:extLst>
              <a:ext uri="{FF2B5EF4-FFF2-40B4-BE49-F238E27FC236}">
                <a16:creationId xmlns:a16="http://schemas.microsoft.com/office/drawing/2014/main" id="{C9FCE293-BD12-4203-803F-5F1556256FA5}"/>
              </a:ext>
            </a:extLst>
          </p:cNvPr>
          <p:cNvPicPr>
            <a:picLocks noChangeAspect="1"/>
          </p:cNvPicPr>
          <p:nvPr/>
        </p:nvPicPr>
        <p:blipFill>
          <a:blip r:embed="rId5"/>
          <a:stretch>
            <a:fillRect/>
          </a:stretch>
        </p:blipFill>
        <p:spPr>
          <a:xfrm>
            <a:off x="4848676" y="4113299"/>
            <a:ext cx="1312433" cy="47247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3"/>
          <p:cNvPicPr preferRelativeResize="0"/>
          <p:nvPr/>
        </p:nvPicPr>
        <p:blipFill rotWithShape="1">
          <a:blip r:embed="rId3">
            <a:alphaModFix amt="10000"/>
          </a:blip>
          <a:srcRect/>
          <a:stretch/>
        </p:blipFill>
        <p:spPr>
          <a:xfrm>
            <a:off x="0" y="0"/>
            <a:ext cx="9144001" cy="5143501"/>
          </a:xfrm>
          <a:prstGeom prst="rect">
            <a:avLst/>
          </a:prstGeom>
          <a:noFill/>
          <a:ln>
            <a:noFill/>
          </a:ln>
        </p:spPr>
      </p:pic>
      <p:sp>
        <p:nvSpPr>
          <p:cNvPr id="74" name="Google Shape;74;p3"/>
          <p:cNvSpPr/>
          <p:nvPr/>
        </p:nvSpPr>
        <p:spPr>
          <a:xfrm>
            <a:off x="0" y="0"/>
            <a:ext cx="4572000" cy="5143500"/>
          </a:xfrm>
          <a:prstGeom prst="rect">
            <a:avLst/>
          </a:prstGeom>
          <a:solidFill>
            <a:srgbClr val="019FAB">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3"/>
          <p:cNvSpPr txBox="1"/>
          <p:nvPr/>
        </p:nvSpPr>
        <p:spPr>
          <a:xfrm>
            <a:off x="4867250" y="1023481"/>
            <a:ext cx="3504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b="1">
                <a:latin typeface="Rubik SemiBold"/>
                <a:ea typeface="Rubik SemiBold"/>
                <a:cs typeface="Rubik SemiBold"/>
                <a:sym typeface="Rubik SemiBold"/>
              </a:rPr>
              <a:t>Ahmad Albar, S.T.</a:t>
            </a:r>
            <a:endParaRPr sz="2000" b="1" i="0" u="none" strike="noStrike" cap="none">
              <a:solidFill>
                <a:srgbClr val="000000"/>
              </a:solidFill>
              <a:latin typeface="Rubik SemiBold"/>
              <a:ea typeface="Rubik SemiBold"/>
              <a:cs typeface="Rubik SemiBold"/>
              <a:sym typeface="Rubik SemiBold"/>
            </a:endParaRPr>
          </a:p>
        </p:txBody>
      </p:sp>
      <p:sp>
        <p:nvSpPr>
          <p:cNvPr id="78" name="Google Shape;78;p3"/>
          <p:cNvSpPr txBox="1"/>
          <p:nvPr/>
        </p:nvSpPr>
        <p:spPr>
          <a:xfrm>
            <a:off x="4867250" y="1643273"/>
            <a:ext cx="3504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ID" sz="2000" b="1">
                <a:solidFill>
                  <a:srgbClr val="019FAB"/>
                </a:solidFill>
                <a:latin typeface="Rubik SemiBold"/>
                <a:ea typeface="Rubik SemiBold"/>
                <a:cs typeface="Rubik SemiBold"/>
                <a:sym typeface="Rubik SemiBold"/>
              </a:rPr>
              <a:t>Data Enthusiast</a:t>
            </a:r>
            <a:endParaRPr lang="en-ID" sz="2000" b="1" i="0" u="none" strike="noStrike" cap="none">
              <a:solidFill>
                <a:srgbClr val="019FAB"/>
              </a:solidFill>
              <a:latin typeface="Rubik SemiBold"/>
              <a:ea typeface="Rubik SemiBold"/>
              <a:cs typeface="Rubik SemiBold"/>
              <a:sym typeface="Rubik SemiBold"/>
            </a:endParaRPr>
          </a:p>
        </p:txBody>
      </p:sp>
      <p:sp>
        <p:nvSpPr>
          <p:cNvPr id="79" name="Google Shape;79;p3"/>
          <p:cNvSpPr txBox="1"/>
          <p:nvPr/>
        </p:nvSpPr>
        <p:spPr>
          <a:xfrm>
            <a:off x="4867250" y="2420930"/>
            <a:ext cx="3740099" cy="1846629"/>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ID" sz="1200" u="none" strike="noStrike" cap="none">
                <a:solidFill>
                  <a:srgbClr val="000000"/>
                </a:solidFill>
                <a:latin typeface="Rubik Medium"/>
                <a:ea typeface="Rubik Medium"/>
                <a:cs typeface="Rubik Medium"/>
                <a:sym typeface="Rubik Medium"/>
              </a:rPr>
              <a:t>L</a:t>
            </a:r>
            <a:r>
              <a:rPr lang="en" sz="1200" u="none" strike="noStrike" cap="none">
                <a:solidFill>
                  <a:srgbClr val="000000"/>
                </a:solidFill>
                <a:latin typeface="Rubik Medium"/>
                <a:ea typeface="Rubik Medium"/>
                <a:cs typeface="Rubik Medium"/>
                <a:sym typeface="Rubik Medium"/>
              </a:rPr>
              <a:t>ulusan S1 Teknik Mesin Universitas Darma Persada. </a:t>
            </a:r>
            <a:r>
              <a:rPr lang="en-ID" sz="1200" u="none" strike="noStrike" cap="none">
                <a:solidFill>
                  <a:srgbClr val="000000"/>
                </a:solidFill>
                <a:latin typeface="Rubik Medium"/>
                <a:ea typeface="Rubik Medium"/>
                <a:cs typeface="Rubik Medium"/>
                <a:sym typeface="Rubik Medium"/>
              </a:rPr>
              <a:t>S</a:t>
            </a:r>
            <a:r>
              <a:rPr lang="en" sz="1200" u="none" strike="noStrike" cap="none">
                <a:solidFill>
                  <a:srgbClr val="000000"/>
                </a:solidFill>
                <a:latin typeface="Rubik Medium"/>
                <a:ea typeface="Rubik Medium"/>
                <a:cs typeface="Rubik Medium"/>
                <a:sym typeface="Rubik Medium"/>
              </a:rPr>
              <a:t>aya memiliki minat menjadi seorang data analis, saya memiliki pengalaman dalam mengolah data dengan menggunakan tools excel dan sql serta memvisualisasikannya menggunakan looker studio.</a:t>
            </a:r>
            <a:endParaRPr sz="1200" u="none" strike="noStrike" cap="none">
              <a:solidFill>
                <a:srgbClr val="000000"/>
              </a:solidFill>
              <a:latin typeface="Rubik Medium"/>
              <a:ea typeface="Rubik Medium"/>
              <a:cs typeface="Rubik Medium"/>
              <a:sym typeface="Rubik Medium"/>
            </a:endParaRPr>
          </a:p>
        </p:txBody>
      </p:sp>
      <p:sp>
        <p:nvSpPr>
          <p:cNvPr id="80" name="Google Shape;80;p3"/>
          <p:cNvSpPr txBox="1"/>
          <p:nvPr/>
        </p:nvSpPr>
        <p:spPr>
          <a:xfrm>
            <a:off x="1004800" y="3928325"/>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u="none" strike="noStrike" cap="none">
                <a:solidFill>
                  <a:srgbClr val="000000"/>
                </a:solidFill>
                <a:latin typeface="Rubik Medium"/>
                <a:ea typeface="Rubik Medium"/>
                <a:cs typeface="Rubik Medium"/>
                <a:sym typeface="Rubik Medium"/>
              </a:rPr>
              <a:t>East Jakarta, DKI Jakarta</a:t>
            </a:r>
            <a:endParaRPr sz="1200" u="none" strike="noStrike" cap="none">
              <a:solidFill>
                <a:srgbClr val="000000"/>
              </a:solidFill>
              <a:latin typeface="Rubik Medium"/>
              <a:ea typeface="Rubik Medium"/>
              <a:cs typeface="Rubik Medium"/>
              <a:sym typeface="Rubik Medium"/>
            </a:endParaRPr>
          </a:p>
        </p:txBody>
      </p:sp>
      <p:pic>
        <p:nvPicPr>
          <p:cNvPr id="81" name="Google Shape;81;p3"/>
          <p:cNvPicPr preferRelativeResize="0"/>
          <p:nvPr/>
        </p:nvPicPr>
        <p:blipFill>
          <a:blip r:embed="rId4">
            <a:alphaModFix/>
          </a:blip>
          <a:stretch>
            <a:fillRect/>
          </a:stretch>
        </p:blipFill>
        <p:spPr>
          <a:xfrm>
            <a:off x="510750" y="4774200"/>
            <a:ext cx="369300" cy="369300"/>
          </a:xfrm>
          <a:prstGeom prst="rect">
            <a:avLst/>
          </a:prstGeom>
          <a:noFill/>
          <a:ln>
            <a:noFill/>
          </a:ln>
        </p:spPr>
      </p:pic>
      <p:pic>
        <p:nvPicPr>
          <p:cNvPr id="82" name="Google Shape;82;p3"/>
          <p:cNvPicPr preferRelativeResize="0"/>
          <p:nvPr/>
        </p:nvPicPr>
        <p:blipFill>
          <a:blip r:embed="rId5">
            <a:alphaModFix/>
          </a:blip>
          <a:stretch>
            <a:fillRect/>
          </a:stretch>
        </p:blipFill>
        <p:spPr>
          <a:xfrm>
            <a:off x="495300" y="3912875"/>
            <a:ext cx="400201" cy="400201"/>
          </a:xfrm>
          <a:prstGeom prst="rect">
            <a:avLst/>
          </a:prstGeom>
          <a:noFill/>
          <a:ln>
            <a:noFill/>
          </a:ln>
        </p:spPr>
      </p:pic>
      <p:pic>
        <p:nvPicPr>
          <p:cNvPr id="83" name="Google Shape;83;p3"/>
          <p:cNvPicPr preferRelativeResize="0"/>
          <p:nvPr/>
        </p:nvPicPr>
        <p:blipFill>
          <a:blip r:embed="rId6">
            <a:alphaModFix/>
          </a:blip>
          <a:stretch>
            <a:fillRect/>
          </a:stretch>
        </p:blipFill>
        <p:spPr>
          <a:xfrm>
            <a:off x="504096" y="4411877"/>
            <a:ext cx="369300" cy="263511"/>
          </a:xfrm>
          <a:prstGeom prst="rect">
            <a:avLst/>
          </a:prstGeom>
          <a:noFill/>
          <a:ln>
            <a:noFill/>
          </a:ln>
        </p:spPr>
      </p:pic>
      <p:sp>
        <p:nvSpPr>
          <p:cNvPr id="84" name="Google Shape;84;p3"/>
          <p:cNvSpPr txBox="1"/>
          <p:nvPr/>
        </p:nvSpPr>
        <p:spPr>
          <a:xfrm>
            <a:off x="1004800" y="4750550"/>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ID" sz="1200">
                <a:solidFill>
                  <a:schemeClr val="tx1"/>
                </a:solidFill>
                <a:latin typeface="Rubik Medium"/>
                <a:ea typeface="Rubik Medium"/>
                <a:cs typeface="Rubik Medium"/>
                <a:sym typeface="Rubik Medium"/>
                <a:hlinkClick r:id="rId7">
                  <a:extLst>
                    <a:ext uri="{A12FA001-AC4F-418D-AE19-62706E023703}">
                      <ahyp:hlinkClr xmlns:ahyp="http://schemas.microsoft.com/office/drawing/2018/hyperlinkcolor" val="tx"/>
                    </a:ext>
                  </a:extLst>
                </a:hlinkClick>
              </a:rPr>
              <a:t>www.linkedin.com/in/ahmad-albar</a:t>
            </a:r>
            <a:r>
              <a:rPr lang="en-ID" sz="1200">
                <a:solidFill>
                  <a:schemeClr val="tx1"/>
                </a:solidFill>
                <a:latin typeface="Rubik Medium"/>
                <a:ea typeface="Rubik Medium"/>
                <a:cs typeface="Rubik Medium"/>
                <a:sym typeface="Rubik Medium"/>
              </a:rPr>
              <a:t> </a:t>
            </a:r>
            <a:endParaRPr lang="en-ID" sz="1200" u="none" strike="noStrike" cap="none">
              <a:solidFill>
                <a:schemeClr val="tx1"/>
              </a:solidFill>
              <a:latin typeface="Rubik Medium"/>
              <a:ea typeface="Rubik Medium"/>
              <a:cs typeface="Rubik Medium"/>
              <a:sym typeface="Rubik Medium"/>
            </a:endParaRPr>
          </a:p>
        </p:txBody>
      </p:sp>
      <p:sp>
        <p:nvSpPr>
          <p:cNvPr id="85" name="Google Shape;85;p3"/>
          <p:cNvSpPr txBox="1"/>
          <p:nvPr/>
        </p:nvSpPr>
        <p:spPr>
          <a:xfrm>
            <a:off x="1004800" y="4358988"/>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u="none" strike="noStrike" cap="none">
                <a:solidFill>
                  <a:srgbClr val="000000"/>
                </a:solidFill>
                <a:latin typeface="Rubik Medium"/>
                <a:ea typeface="Rubik Medium"/>
                <a:cs typeface="Rubik Medium"/>
                <a:sym typeface="Rubik Medium"/>
              </a:rPr>
              <a:t>albarr2121@gmail.com</a:t>
            </a:r>
            <a:endParaRPr sz="1200" u="none" strike="noStrike" cap="none">
              <a:solidFill>
                <a:srgbClr val="000000"/>
              </a:solidFill>
              <a:latin typeface="Rubik Medium"/>
              <a:ea typeface="Rubik Medium"/>
              <a:cs typeface="Rubik Medium"/>
              <a:sym typeface="Rubik Medium"/>
            </a:endParaRPr>
          </a:p>
        </p:txBody>
      </p:sp>
      <p:pic>
        <p:nvPicPr>
          <p:cNvPr id="16" name="Picture 15">
            <a:extLst>
              <a:ext uri="{FF2B5EF4-FFF2-40B4-BE49-F238E27FC236}">
                <a16:creationId xmlns:a16="http://schemas.microsoft.com/office/drawing/2014/main" id="{E9B747D6-ABDE-4833-BB08-B5781483753F}"/>
              </a:ext>
            </a:extLst>
          </p:cNvPr>
          <p:cNvPicPr>
            <a:picLocks noChangeAspect="1"/>
          </p:cNvPicPr>
          <p:nvPr/>
        </p:nvPicPr>
        <p:blipFill>
          <a:blip r:embed="rId8"/>
          <a:stretch>
            <a:fillRect/>
          </a:stretch>
        </p:blipFill>
        <p:spPr>
          <a:xfrm>
            <a:off x="7832979" y="-7798"/>
            <a:ext cx="1225402" cy="469433"/>
          </a:xfrm>
          <a:prstGeom prst="rect">
            <a:avLst/>
          </a:prstGeom>
        </p:spPr>
      </p:pic>
      <p:pic>
        <p:nvPicPr>
          <p:cNvPr id="18" name="Picture 17">
            <a:extLst>
              <a:ext uri="{FF2B5EF4-FFF2-40B4-BE49-F238E27FC236}">
                <a16:creationId xmlns:a16="http://schemas.microsoft.com/office/drawing/2014/main" id="{8721C599-CAFE-41FC-B5BE-0999B4FC8B86}"/>
              </a:ext>
            </a:extLst>
          </p:cNvPr>
          <p:cNvPicPr>
            <a:picLocks noChangeAspect="1"/>
          </p:cNvPicPr>
          <p:nvPr/>
        </p:nvPicPr>
        <p:blipFill>
          <a:blip r:embed="rId9"/>
          <a:stretch>
            <a:fillRect/>
          </a:stretch>
        </p:blipFill>
        <p:spPr>
          <a:xfrm>
            <a:off x="7507346" y="166927"/>
            <a:ext cx="390178" cy="457240"/>
          </a:xfrm>
          <a:prstGeom prst="rect">
            <a:avLst/>
          </a:prstGeom>
        </p:spPr>
      </p:pic>
      <p:pic>
        <p:nvPicPr>
          <p:cNvPr id="19" name="Picture 18">
            <a:extLst>
              <a:ext uri="{FF2B5EF4-FFF2-40B4-BE49-F238E27FC236}">
                <a16:creationId xmlns:a16="http://schemas.microsoft.com/office/drawing/2014/main" id="{793890B0-27C5-4682-9D26-5D96039E1788}"/>
              </a:ext>
            </a:extLst>
          </p:cNvPr>
          <p:cNvPicPr>
            <a:picLocks noChangeAspect="1"/>
          </p:cNvPicPr>
          <p:nvPr/>
        </p:nvPicPr>
        <p:blipFill>
          <a:blip r:embed="rId10"/>
          <a:stretch>
            <a:fillRect/>
          </a:stretch>
        </p:blipFill>
        <p:spPr>
          <a:xfrm>
            <a:off x="6245538" y="94058"/>
            <a:ext cx="1402202" cy="536494"/>
          </a:xfrm>
          <a:prstGeom prst="rect">
            <a:avLst/>
          </a:prstGeom>
        </p:spPr>
      </p:pic>
      <p:pic>
        <p:nvPicPr>
          <p:cNvPr id="3" name="Picture 2">
            <a:extLst>
              <a:ext uri="{FF2B5EF4-FFF2-40B4-BE49-F238E27FC236}">
                <a16:creationId xmlns:a16="http://schemas.microsoft.com/office/drawing/2014/main" id="{C0671C7F-463C-4C46-B4DB-ABC2D5222C4E}"/>
              </a:ext>
            </a:extLst>
          </p:cNvPr>
          <p:cNvPicPr>
            <a:picLocks noChangeAspect="1"/>
          </p:cNvPicPr>
          <p:nvPr/>
        </p:nvPicPr>
        <p:blipFill>
          <a:blip r:embed="rId11"/>
          <a:stretch>
            <a:fillRect/>
          </a:stretch>
        </p:blipFill>
        <p:spPr>
          <a:xfrm>
            <a:off x="1226175" y="445258"/>
            <a:ext cx="2119650" cy="3196477"/>
          </a:xfrm>
          <a:prstGeom prst="roundRect">
            <a:avLst>
              <a:gd name="adj" fmla="val 11111"/>
            </a:avLst>
          </a:prstGeom>
          <a:ln w="190500" cap="rnd">
            <a:solidFill>
              <a:schemeClr val="bg1">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g265ee868302_0_130"/>
          <p:cNvPicPr preferRelativeResize="0"/>
          <p:nvPr/>
        </p:nvPicPr>
        <p:blipFill rotWithShape="1">
          <a:blip r:embed="rId3">
            <a:alphaModFix amt="10000"/>
          </a:blip>
          <a:srcRect/>
          <a:stretch/>
        </p:blipFill>
        <p:spPr>
          <a:xfrm>
            <a:off x="0" y="0"/>
            <a:ext cx="9144001" cy="5143501"/>
          </a:xfrm>
          <a:prstGeom prst="rect">
            <a:avLst/>
          </a:prstGeom>
          <a:noFill/>
          <a:ln>
            <a:noFill/>
          </a:ln>
        </p:spPr>
      </p:pic>
      <p:sp>
        <p:nvSpPr>
          <p:cNvPr id="92" name="Google Shape;92;g265ee868302_0_130"/>
          <p:cNvSpPr txBox="1"/>
          <p:nvPr/>
        </p:nvSpPr>
        <p:spPr>
          <a:xfrm>
            <a:off x="245400" y="1224134"/>
            <a:ext cx="8653200" cy="2769959"/>
          </a:xfrm>
          <a:prstGeom prst="rect">
            <a:avLst/>
          </a:prstGeom>
          <a:noFill/>
          <a:ln>
            <a:noFill/>
          </a:ln>
        </p:spPr>
        <p:txBody>
          <a:bodyPr spcFirstLastPara="1" wrap="square" lIns="91425" tIns="91425" rIns="91425" bIns="91425" anchor="t" anchorCtr="0">
            <a:spAutoFit/>
          </a:bodyPr>
          <a:lstStyle/>
          <a:p>
            <a:pPr>
              <a:lnSpc>
                <a:spcPct val="200000"/>
              </a:lnSpc>
            </a:pPr>
            <a:r>
              <a:rPr lang="en" b="1">
                <a:solidFill>
                  <a:schemeClr val="tx1"/>
                </a:solidFill>
                <a:latin typeface="Rubik"/>
                <a:ea typeface="Rubik"/>
                <a:cs typeface="Rubik"/>
                <a:sym typeface="Rubik"/>
              </a:rPr>
              <a:t>Revou intro to data analytics |  </a:t>
            </a:r>
            <a:r>
              <a:rPr kumimoji="0" lang="en" sz="1400" b="1" i="0" u="none" strike="noStrike" kern="0" cap="none" spc="0" normalizeH="0" baseline="0" noProof="0">
                <a:ln>
                  <a:noFill/>
                </a:ln>
                <a:solidFill>
                  <a:schemeClr val="tx1"/>
                </a:solidFill>
                <a:effectLst/>
                <a:uLnTx/>
                <a:uFillTx/>
                <a:latin typeface="Rubik"/>
                <a:ea typeface="Rubik"/>
                <a:cs typeface="Rubik"/>
                <a:sym typeface="Rubik"/>
                <a:hlinkClick r:id="rId4"/>
              </a:rPr>
              <a:t>&lt;Link sertifikat&gt;</a:t>
            </a:r>
            <a:r>
              <a:rPr lang="en" b="1">
                <a:solidFill>
                  <a:schemeClr val="tx1"/>
                </a:solidFill>
                <a:latin typeface="Rubik"/>
                <a:ea typeface="Rubik"/>
                <a:cs typeface="Rubik"/>
                <a:sym typeface="Rubik"/>
              </a:rPr>
              <a:t>                                                                           </a:t>
            </a:r>
            <a:r>
              <a:rPr kumimoji="0" lang="en" sz="1400" b="1" i="0" u="none" strike="noStrike" kern="0" cap="none" spc="0" normalizeH="0" baseline="0" noProof="0">
                <a:ln>
                  <a:noFill/>
                </a:ln>
                <a:solidFill>
                  <a:schemeClr val="tx1"/>
                </a:solidFill>
                <a:effectLst/>
                <a:uLnTx/>
                <a:uFillTx/>
                <a:latin typeface="Rubik"/>
                <a:ea typeface="Rubik"/>
                <a:cs typeface="Rubik"/>
                <a:sym typeface="Rubik"/>
              </a:rPr>
              <a:t>&lt;Januari, 2025&gt;</a:t>
            </a:r>
            <a:br>
              <a:rPr kumimoji="0" lang="en" sz="1400" b="1" i="0" u="none" strike="noStrike" kern="0" cap="none" spc="0" normalizeH="0" baseline="0" noProof="0">
                <a:ln>
                  <a:noFill/>
                </a:ln>
                <a:solidFill>
                  <a:schemeClr val="tx1"/>
                </a:solidFill>
                <a:effectLst/>
                <a:uLnTx/>
                <a:uFillTx/>
                <a:latin typeface="Rubik"/>
                <a:ea typeface="Rubik"/>
                <a:cs typeface="Rubik"/>
                <a:sym typeface="Rubik"/>
              </a:rPr>
            </a:br>
            <a:r>
              <a:rPr kumimoji="0" lang="es-ES" sz="1400" b="1" i="0" u="none" strike="noStrike" kern="0" cap="none" spc="0" normalizeH="0" baseline="0" noProof="0">
                <a:ln>
                  <a:noFill/>
                </a:ln>
                <a:solidFill>
                  <a:schemeClr val="tx1"/>
                </a:solidFill>
                <a:effectLst/>
                <a:uLnTx/>
                <a:uFillTx/>
                <a:latin typeface="Rubik" panose="020B0604020202020204" charset="-79"/>
                <a:ea typeface="Rubik"/>
                <a:cs typeface="Rubik" panose="020B0604020202020204" charset="-79"/>
                <a:sym typeface="Rubik"/>
              </a:rPr>
              <a:t>Coding Studio </a:t>
            </a:r>
            <a:r>
              <a:rPr kumimoji="0" lang="es-ES" sz="1400" b="1" i="0" u="none" strike="noStrike" kern="0" cap="none" spc="0" normalizeH="0" baseline="0" noProof="0">
                <a:ln>
                  <a:noFill/>
                </a:ln>
                <a:solidFill>
                  <a:schemeClr val="tx1"/>
                </a:solidFill>
                <a:effectLst/>
                <a:uLnTx/>
                <a:uFillTx/>
                <a:latin typeface="Rubik" panose="020B0604020202020204" charset="-79"/>
                <a:cs typeface="Rubik" panose="020B0604020202020204" charset="-79"/>
                <a:sym typeface="Arial"/>
              </a:rPr>
              <a:t>fundamental </a:t>
            </a:r>
            <a:r>
              <a:rPr lang="es-ES" b="1">
                <a:solidFill>
                  <a:schemeClr val="tx1"/>
                </a:solidFill>
                <a:latin typeface="Rubik" panose="020B0604020202020204" charset="-79"/>
                <a:cs typeface="Rubik" panose="020B0604020202020204" charset="-79"/>
              </a:rPr>
              <a:t>e</a:t>
            </a:r>
            <a:r>
              <a:rPr kumimoji="0" lang="es-ES" sz="1400" b="1" i="0" u="none" strike="noStrike" kern="0" cap="none" spc="0" normalizeH="0" baseline="0" noProof="0">
                <a:ln>
                  <a:noFill/>
                </a:ln>
                <a:solidFill>
                  <a:schemeClr val="tx1"/>
                </a:solidFill>
                <a:effectLst/>
                <a:uLnTx/>
                <a:uFillTx/>
                <a:latin typeface="Rubik" panose="020B0604020202020204" charset="-79"/>
                <a:cs typeface="Rubik" panose="020B0604020202020204" charset="-79"/>
                <a:sym typeface="Arial"/>
              </a:rPr>
              <a:t>xcel | </a:t>
            </a:r>
            <a:r>
              <a:rPr kumimoji="0" lang="es-ES" sz="1400" b="1" i="0" u="none" strike="noStrike" kern="0" cap="none" spc="0" normalizeH="0" baseline="0" noProof="0">
                <a:ln>
                  <a:noFill/>
                </a:ln>
                <a:solidFill>
                  <a:schemeClr val="tx1"/>
                </a:solidFill>
                <a:effectLst/>
                <a:uLnTx/>
                <a:uFillTx/>
                <a:latin typeface="Rubik" panose="020B0604020202020204" charset="-79"/>
                <a:cs typeface="Rubik" panose="020B0604020202020204" charset="-79"/>
                <a:sym typeface="Arial"/>
                <a:hlinkClick r:id="rId5"/>
              </a:rPr>
              <a:t>&lt;Link sertifikat&gt;</a:t>
            </a:r>
            <a:r>
              <a:rPr kumimoji="0" lang="es-ES" sz="1400" b="1" i="0" u="none" strike="noStrike" kern="0" cap="none" spc="0" normalizeH="0" baseline="0" noProof="0">
                <a:ln>
                  <a:noFill/>
                </a:ln>
                <a:solidFill>
                  <a:schemeClr val="tx1"/>
                </a:solidFill>
                <a:effectLst/>
                <a:uLnTx/>
                <a:uFillTx/>
                <a:latin typeface="Rubik"/>
                <a:cs typeface="Rubik"/>
                <a:sym typeface="Rubik"/>
              </a:rPr>
              <a:t>     </a:t>
            </a:r>
            <a:r>
              <a:rPr lang="es-ES" b="1">
                <a:solidFill>
                  <a:schemeClr val="tx1"/>
                </a:solidFill>
                <a:latin typeface="Rubik"/>
                <a:ea typeface="Rubik"/>
                <a:cs typeface="Rubik"/>
                <a:sym typeface="Rubik"/>
              </a:rPr>
              <a:t>	                                        &lt;Agustus,2024&gt; </a:t>
            </a:r>
            <a:endParaRPr lang="en-ID" b="1">
              <a:solidFill>
                <a:schemeClr val="tx1"/>
              </a:solidFill>
              <a:latin typeface="Rubik"/>
              <a:ea typeface="Rubik"/>
              <a:cs typeface="Rubik"/>
              <a:sym typeface="Rubik"/>
            </a:endParaRPr>
          </a:p>
          <a:p>
            <a:pPr>
              <a:lnSpc>
                <a:spcPct val="200000"/>
              </a:lnSpc>
            </a:pPr>
            <a:r>
              <a:rPr kumimoji="0" lang="en" sz="1400" b="1" i="0" u="none" strike="noStrike" kern="0" cap="none" spc="0" normalizeH="0" baseline="0" noProof="0">
                <a:ln>
                  <a:noFill/>
                </a:ln>
                <a:solidFill>
                  <a:srgbClr val="000000"/>
                </a:solidFill>
                <a:effectLst/>
                <a:uLnTx/>
                <a:uFillTx/>
                <a:latin typeface="Rubik" panose="020B0604020202020204" charset="-79"/>
                <a:ea typeface="Rubik"/>
                <a:cs typeface="Rubik" panose="020B0604020202020204" charset="-79"/>
                <a:sym typeface="Rubik"/>
              </a:rPr>
              <a:t>Coding Studio </a:t>
            </a:r>
            <a:r>
              <a:rPr kumimoji="0" lang="en-ID" sz="1400" b="1" i="0" u="none" strike="noStrike" kern="0" cap="none" spc="0" normalizeH="0" baseline="0" noProof="0">
                <a:ln>
                  <a:noFill/>
                </a:ln>
                <a:solidFill>
                  <a:srgbClr val="000000"/>
                </a:solidFill>
                <a:effectLst/>
                <a:uLnTx/>
                <a:uFillTx/>
                <a:latin typeface="Rubik" panose="020B0604020202020204" charset="-79"/>
                <a:ea typeface="Rubik"/>
                <a:cs typeface="Rubik" panose="020B0604020202020204" charset="-79"/>
                <a:sym typeface="Arial"/>
              </a:rPr>
              <a:t>excel</a:t>
            </a:r>
            <a:r>
              <a:rPr kumimoji="0" lang="en-ID" sz="1400" b="1" i="0" u="none" strike="noStrike" kern="0" cap="none" spc="0" normalizeH="0" baseline="0" noProof="0">
                <a:ln>
                  <a:noFill/>
                </a:ln>
                <a:solidFill>
                  <a:srgbClr val="000000"/>
                </a:solidFill>
                <a:effectLst/>
                <a:uLnTx/>
                <a:uFillTx/>
                <a:latin typeface="Rubik" panose="020B0604020202020204" charset="-79"/>
                <a:cs typeface="Rubik" panose="020B0604020202020204" charset="-79"/>
                <a:sym typeface="Arial"/>
              </a:rPr>
              <a:t> intermediate | </a:t>
            </a:r>
            <a:r>
              <a:rPr lang="en-ID" b="1">
                <a:latin typeface="Rubik" panose="020B0604020202020204" charset="-79"/>
                <a:cs typeface="Rubik" panose="020B0604020202020204" charset="-79"/>
                <a:hlinkClick r:id="rId5"/>
              </a:rPr>
              <a:t>&lt;Link sertifikat&gt;</a:t>
            </a:r>
            <a:r>
              <a:rPr lang="en-ID" b="1">
                <a:latin typeface="Rubik" panose="020B0604020202020204" charset="-79"/>
                <a:cs typeface="Rubik" panose="020B0604020202020204" charset="-79"/>
              </a:rPr>
              <a:t>    </a:t>
            </a:r>
            <a:r>
              <a:rPr kumimoji="0" lang="en" sz="1400" b="1" i="0" u="none" strike="noStrike" kern="0" cap="none" spc="0" normalizeH="0" baseline="0" noProof="0">
                <a:ln>
                  <a:noFill/>
                </a:ln>
                <a:solidFill>
                  <a:srgbClr val="000000"/>
                </a:solidFill>
                <a:effectLst/>
                <a:uLnTx/>
                <a:uFillTx/>
                <a:latin typeface="Rubik"/>
                <a:ea typeface="Rubik"/>
                <a:cs typeface="Rubik"/>
                <a:sym typeface="Rubik"/>
              </a:rPr>
              <a:t>                                                                       &lt;Juli, 2024&gt;</a:t>
            </a:r>
            <a:br>
              <a:rPr kumimoji="0" lang="en" sz="1400" b="1" i="0" u="none" strike="noStrike" kern="0" cap="none" spc="0" normalizeH="0" baseline="0" noProof="0">
                <a:ln>
                  <a:noFill/>
                </a:ln>
                <a:solidFill>
                  <a:srgbClr val="000000"/>
                </a:solidFill>
                <a:effectLst/>
                <a:uLnTx/>
                <a:uFillTx/>
                <a:latin typeface="Rubik"/>
                <a:ea typeface="Rubik"/>
                <a:cs typeface="Rubik"/>
                <a:sym typeface="Rubik"/>
              </a:rPr>
            </a:br>
            <a:r>
              <a:rPr lang="en" b="1">
                <a:solidFill>
                  <a:schemeClr val="tx1"/>
                </a:solidFill>
                <a:latin typeface="Rubik" panose="020B0604020202020204" charset="-79"/>
                <a:ea typeface="Rubik"/>
                <a:cs typeface="Rubik" panose="020B0604020202020204" charset="-79"/>
                <a:sym typeface="Rubik"/>
              </a:rPr>
              <a:t>Coding Studio </a:t>
            </a:r>
            <a:r>
              <a:rPr lang="en-ID" b="1" i="0" u="none" strike="noStrike" baseline="0">
                <a:solidFill>
                  <a:schemeClr val="tx1"/>
                </a:solidFill>
                <a:latin typeface="Rubik" panose="020B0604020202020204" charset="-79"/>
                <a:cs typeface="Rubik" panose="020B0604020202020204" charset="-79"/>
              </a:rPr>
              <a:t>fundamental database MySQL | </a:t>
            </a:r>
            <a:r>
              <a:rPr lang="en-ID" b="1" i="0" u="none" strike="noStrike" baseline="0">
                <a:solidFill>
                  <a:schemeClr val="tx1"/>
                </a:solidFill>
                <a:latin typeface="Rubik" panose="020B0604020202020204" charset="-79"/>
                <a:cs typeface="Rubik" panose="020B0604020202020204" charset="-79"/>
                <a:hlinkClick r:id="rId6"/>
              </a:rPr>
              <a:t>&lt;Link sertifikat&gt;</a:t>
            </a:r>
            <a:r>
              <a:rPr lang="en-ID" b="1" i="0" u="none" strike="noStrike" baseline="0">
                <a:solidFill>
                  <a:schemeClr val="tx1"/>
                </a:solidFill>
                <a:latin typeface="Rubik" panose="020B0604020202020204" charset="-79"/>
                <a:cs typeface="Rubik" panose="020B0604020202020204" charset="-79"/>
              </a:rPr>
              <a:t>                                               </a:t>
            </a:r>
            <a:r>
              <a:rPr kumimoji="0" lang="en" sz="1400" b="1" i="0" u="none" strike="noStrike" kern="0" cap="none" spc="0" normalizeH="0" baseline="0" noProof="0">
                <a:ln>
                  <a:noFill/>
                </a:ln>
                <a:solidFill>
                  <a:schemeClr val="tx1"/>
                </a:solidFill>
                <a:effectLst/>
                <a:uLnTx/>
                <a:uFillTx/>
                <a:latin typeface="Rubik"/>
                <a:ea typeface="Rubik"/>
                <a:cs typeface="Rubik"/>
                <a:sym typeface="Rubik"/>
              </a:rPr>
              <a:t>&lt;Juni, 2024&gt;</a:t>
            </a:r>
            <a:endParaRPr lang="en" b="1" i="0" u="none" strike="noStrike" baseline="0">
              <a:solidFill>
                <a:schemeClr val="tx1"/>
              </a:solidFill>
              <a:latin typeface="Rubik"/>
              <a:cs typeface="Rubik"/>
              <a:sym typeface="Rubik"/>
            </a:endParaRPr>
          </a:p>
          <a:p>
            <a:pPr>
              <a:lnSpc>
                <a:spcPct val="200000"/>
              </a:lnSpc>
            </a:pPr>
            <a:r>
              <a:rPr lang="en" b="1">
                <a:solidFill>
                  <a:schemeClr val="accent5"/>
                </a:solidFill>
                <a:latin typeface="Rubik"/>
                <a:ea typeface="Rubik"/>
                <a:cs typeface="Rubik"/>
                <a:sym typeface="Rubik"/>
              </a:rPr>
              <a:t>	</a:t>
            </a:r>
            <a:br>
              <a:rPr lang="en" b="1">
                <a:solidFill>
                  <a:schemeClr val="accent5"/>
                </a:solidFill>
                <a:latin typeface="Rubik"/>
                <a:ea typeface="Rubik"/>
                <a:cs typeface="Rubik"/>
                <a:sym typeface="Rubik"/>
              </a:rPr>
            </a:br>
            <a:endParaRPr b="1" i="0" u="none" strike="noStrike" cap="none">
              <a:solidFill>
                <a:schemeClr val="tx1"/>
              </a:solidFill>
              <a:latin typeface="Rubik"/>
              <a:ea typeface="Rubik"/>
              <a:cs typeface="Rubik"/>
              <a:sym typeface="Rubik"/>
            </a:endParaRPr>
          </a:p>
        </p:txBody>
      </p:sp>
      <p:sp>
        <p:nvSpPr>
          <p:cNvPr id="93" name="Google Shape;93;g265ee868302_0_130"/>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Courses and </a:t>
            </a:r>
            <a:r>
              <a:rPr lang="en" sz="3000" b="1">
                <a:solidFill>
                  <a:schemeClr val="accent5"/>
                </a:solidFill>
                <a:latin typeface="Rubik"/>
                <a:ea typeface="Rubik"/>
                <a:cs typeface="Rubik"/>
                <a:sym typeface="Rubik"/>
              </a:rPr>
              <a:t>Certification</a:t>
            </a:r>
            <a:endParaRPr sz="3000" b="1" i="0" strike="noStrike" cap="none">
              <a:solidFill>
                <a:schemeClr val="accent5"/>
              </a:solidFill>
              <a:latin typeface="Rubik"/>
              <a:ea typeface="Rubik"/>
              <a:cs typeface="Rubik"/>
              <a:sym typeface="Rubik"/>
            </a:endParaRPr>
          </a:p>
        </p:txBody>
      </p:sp>
      <p:pic>
        <p:nvPicPr>
          <p:cNvPr id="7" name="Picture 6">
            <a:extLst>
              <a:ext uri="{FF2B5EF4-FFF2-40B4-BE49-F238E27FC236}">
                <a16:creationId xmlns:a16="http://schemas.microsoft.com/office/drawing/2014/main" id="{E45FF08F-6D2D-4CC0-A9BF-E3A491760980}"/>
              </a:ext>
            </a:extLst>
          </p:cNvPr>
          <p:cNvPicPr>
            <a:picLocks noChangeAspect="1"/>
          </p:cNvPicPr>
          <p:nvPr/>
        </p:nvPicPr>
        <p:blipFill>
          <a:blip r:embed="rId7"/>
          <a:stretch>
            <a:fillRect/>
          </a:stretch>
        </p:blipFill>
        <p:spPr>
          <a:xfrm>
            <a:off x="7832979" y="-7798"/>
            <a:ext cx="1225402" cy="469433"/>
          </a:xfrm>
          <a:prstGeom prst="rect">
            <a:avLst/>
          </a:prstGeom>
        </p:spPr>
      </p:pic>
      <p:pic>
        <p:nvPicPr>
          <p:cNvPr id="8" name="Picture 7">
            <a:extLst>
              <a:ext uri="{FF2B5EF4-FFF2-40B4-BE49-F238E27FC236}">
                <a16:creationId xmlns:a16="http://schemas.microsoft.com/office/drawing/2014/main" id="{0CD861A5-1F8E-4F2B-806D-A59DEE018673}"/>
              </a:ext>
            </a:extLst>
          </p:cNvPr>
          <p:cNvPicPr>
            <a:picLocks noChangeAspect="1"/>
          </p:cNvPicPr>
          <p:nvPr/>
        </p:nvPicPr>
        <p:blipFill>
          <a:blip r:embed="rId8"/>
          <a:stretch>
            <a:fillRect/>
          </a:stretch>
        </p:blipFill>
        <p:spPr>
          <a:xfrm>
            <a:off x="7507346" y="166927"/>
            <a:ext cx="390178" cy="457240"/>
          </a:xfrm>
          <a:prstGeom prst="rect">
            <a:avLst/>
          </a:prstGeom>
        </p:spPr>
      </p:pic>
      <p:pic>
        <p:nvPicPr>
          <p:cNvPr id="9" name="Picture 8">
            <a:extLst>
              <a:ext uri="{FF2B5EF4-FFF2-40B4-BE49-F238E27FC236}">
                <a16:creationId xmlns:a16="http://schemas.microsoft.com/office/drawing/2014/main" id="{E026812E-B540-4AB5-961B-21E9360E5A16}"/>
              </a:ext>
            </a:extLst>
          </p:cNvPr>
          <p:cNvPicPr>
            <a:picLocks noChangeAspect="1"/>
          </p:cNvPicPr>
          <p:nvPr/>
        </p:nvPicPr>
        <p:blipFill>
          <a:blip r:embed="rId9"/>
          <a:stretch>
            <a:fillRect/>
          </a:stretch>
        </p:blipFill>
        <p:spPr>
          <a:xfrm>
            <a:off x="6245538" y="94058"/>
            <a:ext cx="1402202" cy="5364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4"/>
          <p:cNvPicPr preferRelativeResize="0"/>
          <p:nvPr/>
        </p:nvPicPr>
        <p:blipFill rotWithShape="1">
          <a:blip r:embed="rId3">
            <a:alphaModFix amt="10000"/>
          </a:blip>
          <a:srcRect/>
          <a:stretch/>
        </p:blipFill>
        <p:spPr>
          <a:xfrm>
            <a:off x="0" y="-7798"/>
            <a:ext cx="9144001" cy="5143501"/>
          </a:xfrm>
          <a:prstGeom prst="rect">
            <a:avLst/>
          </a:prstGeom>
          <a:noFill/>
          <a:ln>
            <a:noFill/>
          </a:ln>
        </p:spPr>
      </p:pic>
      <p:sp>
        <p:nvSpPr>
          <p:cNvPr id="101" name="Google Shape;101;p4"/>
          <p:cNvSpPr txBox="1"/>
          <p:nvPr/>
        </p:nvSpPr>
        <p:spPr>
          <a:xfrm>
            <a:off x="460762" y="1654999"/>
            <a:ext cx="8222475" cy="2449871"/>
          </a:xfrm>
          <a:prstGeom prst="rect">
            <a:avLst/>
          </a:prstGeom>
          <a:noFill/>
          <a:ln>
            <a:noFill/>
          </a:ln>
        </p:spPr>
        <p:txBody>
          <a:bodyPr spcFirstLastPara="1" wrap="square" lIns="91425" tIns="91425" rIns="91425" bIns="91425" anchor="t" anchorCtr="0">
            <a:spAutoFit/>
          </a:bodyPr>
          <a:lstStyle/>
          <a:p>
            <a:pPr marL="0" marR="0" lvl="0" indent="0" algn="just">
              <a:lnSpc>
                <a:spcPct val="115000"/>
              </a:lnSpc>
              <a:spcBef>
                <a:spcPts val="0"/>
              </a:spcBef>
              <a:spcAft>
                <a:spcPts val="0"/>
              </a:spcAft>
              <a:buClr>
                <a:schemeClr val="dk1"/>
              </a:buClr>
              <a:buSzPts val="1100"/>
              <a:buFont typeface="Arial"/>
              <a:buNone/>
            </a:pPr>
            <a:r>
              <a:rPr lang="en-ID" sz="1600">
                <a:sym typeface="Rubik"/>
              </a:rPr>
              <a:t>Kimia Farma merupakan perusahaan industry farmasi pertama di Indonesia yang di dirikan oleh Pemerintah Hindia Belanda pada tahun 1817.  Awalnya, perusahaan ini bernama NV Chemicalien Handle Rathkamp &amp; Co. Setelah masa kemerdekaan, pada tahun 1958, Pemerintah Republik Indonesia melakukan nasionalisasi terhadap sejumlah perusahaan farmasi dan menggabungkannya menjadi PNF (Perusahaan Negara Farmasi) Bhinneka Kimia Farma. Pada tanggal 16 Agustus 1971, bentuk badan hukum PNF diubah menjadi Perseroan Terbatas, sehingga nama perusahaan berubah menjadi PT Kimia Farma (Persero).</a:t>
            </a:r>
          </a:p>
        </p:txBody>
      </p:sp>
      <p:sp>
        <p:nvSpPr>
          <p:cNvPr id="102" name="Google Shape;102;p4"/>
          <p:cNvSpPr txBox="1"/>
          <p:nvPr/>
        </p:nvSpPr>
        <p:spPr>
          <a:xfrm>
            <a:off x="2482999" y="729272"/>
            <a:ext cx="4178002" cy="677078"/>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200" b="1">
                <a:latin typeface="Rubik"/>
                <a:ea typeface="Rubik"/>
                <a:cs typeface="Rubik"/>
                <a:sym typeface="Rubik"/>
              </a:rPr>
              <a:t>About </a:t>
            </a:r>
            <a:r>
              <a:rPr lang="en" sz="3200" b="1">
                <a:solidFill>
                  <a:schemeClr val="accent5"/>
                </a:solidFill>
                <a:latin typeface="Rubik"/>
                <a:ea typeface="Rubik"/>
                <a:cs typeface="Rubik"/>
                <a:sym typeface="Rubik"/>
              </a:rPr>
              <a:t>Company</a:t>
            </a:r>
            <a:endParaRPr sz="3200" b="1" i="0" u="none" strike="noStrike" cap="none">
              <a:solidFill>
                <a:schemeClr val="accent5"/>
              </a:solidFill>
              <a:latin typeface="Rubik"/>
              <a:ea typeface="Rubik"/>
              <a:cs typeface="Rubik"/>
              <a:sym typeface="Rubik"/>
            </a:endParaRPr>
          </a:p>
        </p:txBody>
      </p:sp>
      <p:pic>
        <p:nvPicPr>
          <p:cNvPr id="9" name="Picture 8">
            <a:extLst>
              <a:ext uri="{FF2B5EF4-FFF2-40B4-BE49-F238E27FC236}">
                <a16:creationId xmlns:a16="http://schemas.microsoft.com/office/drawing/2014/main" id="{1C38B39C-93DE-4C5A-A6F7-1BAB1E77AD4A}"/>
              </a:ext>
            </a:extLst>
          </p:cNvPr>
          <p:cNvPicPr>
            <a:picLocks noChangeAspect="1"/>
          </p:cNvPicPr>
          <p:nvPr/>
        </p:nvPicPr>
        <p:blipFill>
          <a:blip r:embed="rId4"/>
          <a:stretch>
            <a:fillRect/>
          </a:stretch>
        </p:blipFill>
        <p:spPr>
          <a:xfrm>
            <a:off x="7832979" y="-7798"/>
            <a:ext cx="1225402" cy="469433"/>
          </a:xfrm>
          <a:prstGeom prst="rect">
            <a:avLst/>
          </a:prstGeom>
        </p:spPr>
      </p:pic>
      <p:pic>
        <p:nvPicPr>
          <p:cNvPr id="10" name="Picture 9">
            <a:extLst>
              <a:ext uri="{FF2B5EF4-FFF2-40B4-BE49-F238E27FC236}">
                <a16:creationId xmlns:a16="http://schemas.microsoft.com/office/drawing/2014/main" id="{135BC1D0-D55C-4782-86BE-FF35D3F0045D}"/>
              </a:ext>
            </a:extLst>
          </p:cNvPr>
          <p:cNvPicPr>
            <a:picLocks noChangeAspect="1"/>
          </p:cNvPicPr>
          <p:nvPr/>
        </p:nvPicPr>
        <p:blipFill>
          <a:blip r:embed="rId5"/>
          <a:stretch>
            <a:fillRect/>
          </a:stretch>
        </p:blipFill>
        <p:spPr>
          <a:xfrm>
            <a:off x="7507346" y="166927"/>
            <a:ext cx="390178" cy="457240"/>
          </a:xfrm>
          <a:prstGeom prst="rect">
            <a:avLst/>
          </a:prstGeom>
        </p:spPr>
      </p:pic>
      <p:pic>
        <p:nvPicPr>
          <p:cNvPr id="11" name="Picture 10">
            <a:extLst>
              <a:ext uri="{FF2B5EF4-FFF2-40B4-BE49-F238E27FC236}">
                <a16:creationId xmlns:a16="http://schemas.microsoft.com/office/drawing/2014/main" id="{A5FADC23-BC3B-4B1D-9FBB-D8D07A08E040}"/>
              </a:ext>
            </a:extLst>
          </p:cNvPr>
          <p:cNvPicPr>
            <a:picLocks noChangeAspect="1"/>
          </p:cNvPicPr>
          <p:nvPr/>
        </p:nvPicPr>
        <p:blipFill>
          <a:blip r:embed="rId6"/>
          <a:stretch>
            <a:fillRect/>
          </a:stretch>
        </p:blipFill>
        <p:spPr>
          <a:xfrm>
            <a:off x="6245538" y="94058"/>
            <a:ext cx="1402202" cy="5364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g265ee868302_0_99"/>
          <p:cNvPicPr preferRelativeResize="0"/>
          <p:nvPr/>
        </p:nvPicPr>
        <p:blipFill rotWithShape="1">
          <a:blip r:embed="rId3">
            <a:alphaModFix amt="10000"/>
          </a:blip>
          <a:srcRect/>
          <a:stretch/>
        </p:blipFill>
        <p:spPr>
          <a:xfrm>
            <a:off x="0" y="0"/>
            <a:ext cx="9144001" cy="5143501"/>
          </a:xfrm>
          <a:prstGeom prst="rect">
            <a:avLst/>
          </a:prstGeom>
          <a:noFill/>
          <a:ln>
            <a:noFill/>
          </a:ln>
        </p:spPr>
      </p:pic>
      <p:sp>
        <p:nvSpPr>
          <p:cNvPr id="111" name="Google Shape;111;g265ee868302_0_99"/>
          <p:cNvSpPr txBox="1"/>
          <p:nvPr/>
        </p:nvSpPr>
        <p:spPr>
          <a:xfrm>
            <a:off x="170950" y="873967"/>
            <a:ext cx="4989821" cy="27730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ID" sz="1200" b="1">
                <a:latin typeface="Rubik"/>
                <a:ea typeface="Rubik"/>
                <a:cs typeface="Rubik"/>
                <a:sym typeface="Rubik"/>
              </a:rPr>
              <a:t>Sebagai staff Magang Big Data analisis di Kimia Farma, salah satu perusahaan farmasi terbesar di Indonesia, saya ingin menunjukkan keterampilan analisis data saya untuk mengevaluasi kinerja bisnis Kimia Farma dari tahun 2020 hingga 2023. Dimulai dengan mengunggah data mentah ke Google BigQuery. Menulis sintaks SQL untuk melakukan kueri data serta membuat tabel Analisa.  Kemudian, menghubungkan data ke Looker Studio untuk memvisualisasikan data serta membuat dasbor analisis.</a:t>
            </a:r>
            <a:endParaRPr sz="1200" b="0" i="0" u="none" strike="noStrike" cap="none">
              <a:solidFill>
                <a:srgbClr val="000000"/>
              </a:solidFill>
              <a:latin typeface="Rubik"/>
              <a:ea typeface="Rubik"/>
              <a:cs typeface="Rubik"/>
              <a:sym typeface="Rubik"/>
            </a:endParaRPr>
          </a:p>
        </p:txBody>
      </p:sp>
      <p:sp>
        <p:nvSpPr>
          <p:cNvPr id="112" name="Google Shape;112;g265ee868302_0_99"/>
          <p:cNvSpPr txBox="1"/>
          <p:nvPr/>
        </p:nvSpPr>
        <p:spPr>
          <a:xfrm>
            <a:off x="199295" y="39055"/>
            <a:ext cx="3391562"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Project </a:t>
            </a:r>
            <a:r>
              <a:rPr lang="en" sz="3000" b="1">
                <a:solidFill>
                  <a:schemeClr val="accent5"/>
                </a:solidFill>
                <a:latin typeface="Rubik"/>
                <a:ea typeface="Rubik"/>
                <a:cs typeface="Rubik"/>
                <a:sym typeface="Rubik"/>
              </a:rPr>
              <a:t>Portfolio</a:t>
            </a:r>
            <a:endParaRPr sz="3000" b="1" i="0" u="none" strike="noStrike" cap="none">
              <a:solidFill>
                <a:schemeClr val="accent5"/>
              </a:solidFill>
              <a:latin typeface="Rubik"/>
              <a:ea typeface="Rubik"/>
              <a:cs typeface="Rubik"/>
              <a:sym typeface="Rubik"/>
            </a:endParaRPr>
          </a:p>
        </p:txBody>
      </p:sp>
      <p:sp>
        <p:nvSpPr>
          <p:cNvPr id="113" name="Google Shape;113;g265ee868302_0_99"/>
          <p:cNvSpPr txBox="1"/>
          <p:nvPr/>
        </p:nvSpPr>
        <p:spPr>
          <a:xfrm>
            <a:off x="6554128" y="3470234"/>
            <a:ext cx="2296613" cy="507801"/>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US" b="1">
                <a:latin typeface="Rubik"/>
                <a:ea typeface="Rubik"/>
                <a:cs typeface="Rubik"/>
                <a:sym typeface="Rubik"/>
                <a:hlinkClick r:id="rId4"/>
              </a:rPr>
              <a:t>&lt;Link video presentasi&gt;</a:t>
            </a:r>
            <a:endParaRPr lang="en-ID" b="1">
              <a:latin typeface="Rubik"/>
              <a:ea typeface="Rubik"/>
              <a:cs typeface="Rubik"/>
              <a:sym typeface="Rubik"/>
            </a:endParaRPr>
          </a:p>
        </p:txBody>
      </p:sp>
      <p:pic>
        <p:nvPicPr>
          <p:cNvPr id="7" name="Picture 6">
            <a:extLst>
              <a:ext uri="{FF2B5EF4-FFF2-40B4-BE49-F238E27FC236}">
                <a16:creationId xmlns:a16="http://schemas.microsoft.com/office/drawing/2014/main" id="{4CF705D2-0290-42DF-817D-88F97B6F5D8D}"/>
              </a:ext>
            </a:extLst>
          </p:cNvPr>
          <p:cNvPicPr>
            <a:picLocks noChangeAspect="1"/>
          </p:cNvPicPr>
          <p:nvPr/>
        </p:nvPicPr>
        <p:blipFill>
          <a:blip r:embed="rId5"/>
          <a:stretch>
            <a:fillRect/>
          </a:stretch>
        </p:blipFill>
        <p:spPr>
          <a:xfrm>
            <a:off x="7832979" y="-7798"/>
            <a:ext cx="1225402" cy="469433"/>
          </a:xfrm>
          <a:prstGeom prst="rect">
            <a:avLst/>
          </a:prstGeom>
        </p:spPr>
      </p:pic>
      <p:pic>
        <p:nvPicPr>
          <p:cNvPr id="8" name="Picture 7">
            <a:extLst>
              <a:ext uri="{FF2B5EF4-FFF2-40B4-BE49-F238E27FC236}">
                <a16:creationId xmlns:a16="http://schemas.microsoft.com/office/drawing/2014/main" id="{1F626DED-8F16-467A-9DD6-572063C59F8F}"/>
              </a:ext>
            </a:extLst>
          </p:cNvPr>
          <p:cNvPicPr>
            <a:picLocks noChangeAspect="1"/>
          </p:cNvPicPr>
          <p:nvPr/>
        </p:nvPicPr>
        <p:blipFill>
          <a:blip r:embed="rId6"/>
          <a:stretch>
            <a:fillRect/>
          </a:stretch>
        </p:blipFill>
        <p:spPr>
          <a:xfrm>
            <a:off x="7507346" y="166927"/>
            <a:ext cx="390178" cy="457240"/>
          </a:xfrm>
          <a:prstGeom prst="rect">
            <a:avLst/>
          </a:prstGeom>
        </p:spPr>
      </p:pic>
      <p:pic>
        <p:nvPicPr>
          <p:cNvPr id="9" name="Picture 8">
            <a:extLst>
              <a:ext uri="{FF2B5EF4-FFF2-40B4-BE49-F238E27FC236}">
                <a16:creationId xmlns:a16="http://schemas.microsoft.com/office/drawing/2014/main" id="{4CE14C27-AAAD-43B0-A33B-0212B12D54A2}"/>
              </a:ext>
            </a:extLst>
          </p:cNvPr>
          <p:cNvPicPr>
            <a:picLocks noChangeAspect="1"/>
          </p:cNvPicPr>
          <p:nvPr/>
        </p:nvPicPr>
        <p:blipFill>
          <a:blip r:embed="rId7"/>
          <a:stretch>
            <a:fillRect/>
          </a:stretch>
        </p:blipFill>
        <p:spPr>
          <a:xfrm>
            <a:off x="6245538" y="94058"/>
            <a:ext cx="1402202" cy="536494"/>
          </a:xfrm>
          <a:prstGeom prst="rect">
            <a:avLst/>
          </a:prstGeom>
        </p:spPr>
      </p:pic>
      <p:pic>
        <p:nvPicPr>
          <p:cNvPr id="2" name="Picture 1">
            <a:extLst>
              <a:ext uri="{FF2B5EF4-FFF2-40B4-BE49-F238E27FC236}">
                <a16:creationId xmlns:a16="http://schemas.microsoft.com/office/drawing/2014/main" id="{59CE59DD-E72F-4BAB-BCD4-2BE7F797007F}"/>
              </a:ext>
            </a:extLst>
          </p:cNvPr>
          <p:cNvPicPr>
            <a:picLocks noChangeAspect="1"/>
          </p:cNvPicPr>
          <p:nvPr/>
        </p:nvPicPr>
        <p:blipFill>
          <a:blip r:embed="rId8"/>
          <a:stretch>
            <a:fillRect/>
          </a:stretch>
        </p:blipFill>
        <p:spPr>
          <a:xfrm>
            <a:off x="6327898" y="1423531"/>
            <a:ext cx="1319842" cy="604838"/>
          </a:xfrm>
          <a:prstGeom prst="rect">
            <a:avLst/>
          </a:prstGeom>
        </p:spPr>
      </p:pic>
      <p:pic>
        <p:nvPicPr>
          <p:cNvPr id="3" name="Picture 2">
            <a:extLst>
              <a:ext uri="{FF2B5EF4-FFF2-40B4-BE49-F238E27FC236}">
                <a16:creationId xmlns:a16="http://schemas.microsoft.com/office/drawing/2014/main" id="{AAC70F98-43F8-4BC9-A4EE-2E813A76DCCC}"/>
              </a:ext>
            </a:extLst>
          </p:cNvPr>
          <p:cNvPicPr>
            <a:picLocks noChangeAspect="1"/>
          </p:cNvPicPr>
          <p:nvPr/>
        </p:nvPicPr>
        <p:blipFill rotWithShape="1">
          <a:blip r:embed="rId9"/>
          <a:srcRect l="7037" t="40063" r="9259" b="36666"/>
          <a:stretch/>
        </p:blipFill>
        <p:spPr>
          <a:xfrm>
            <a:off x="7408929" y="2736175"/>
            <a:ext cx="1649452" cy="458559"/>
          </a:xfrm>
          <a:prstGeom prst="rect">
            <a:avLst/>
          </a:prstGeom>
        </p:spPr>
      </p:pic>
      <p:pic>
        <p:nvPicPr>
          <p:cNvPr id="4" name="Picture 3">
            <a:extLst>
              <a:ext uri="{FF2B5EF4-FFF2-40B4-BE49-F238E27FC236}">
                <a16:creationId xmlns:a16="http://schemas.microsoft.com/office/drawing/2014/main" id="{F9FA09D4-13F8-4B37-98B9-FE81F483A3B5}"/>
              </a:ext>
            </a:extLst>
          </p:cNvPr>
          <p:cNvPicPr>
            <a:picLocks noChangeAspect="1"/>
          </p:cNvPicPr>
          <p:nvPr/>
        </p:nvPicPr>
        <p:blipFill>
          <a:blip r:embed="rId10"/>
          <a:stretch>
            <a:fillRect/>
          </a:stretch>
        </p:blipFill>
        <p:spPr>
          <a:xfrm>
            <a:off x="6325951" y="2173838"/>
            <a:ext cx="1020896" cy="1020896"/>
          </a:xfrm>
          <a:prstGeom prst="rect">
            <a:avLst/>
          </a:prstGeom>
        </p:spPr>
      </p:pic>
      <p:pic>
        <p:nvPicPr>
          <p:cNvPr id="5" name="Picture 4">
            <a:extLst>
              <a:ext uri="{FF2B5EF4-FFF2-40B4-BE49-F238E27FC236}">
                <a16:creationId xmlns:a16="http://schemas.microsoft.com/office/drawing/2014/main" id="{1C8B903C-8168-45AE-8B2D-D29DDE38CECF}"/>
              </a:ext>
            </a:extLst>
          </p:cNvPr>
          <p:cNvPicPr>
            <a:picLocks noChangeAspect="1"/>
          </p:cNvPicPr>
          <p:nvPr/>
        </p:nvPicPr>
        <p:blipFill>
          <a:blip r:embed="rId11"/>
          <a:stretch>
            <a:fillRect/>
          </a:stretch>
        </p:blipFill>
        <p:spPr>
          <a:xfrm>
            <a:off x="7729542" y="1429277"/>
            <a:ext cx="1195907" cy="1020896"/>
          </a:xfrm>
          <a:prstGeom prst="rect">
            <a:avLst/>
          </a:prstGeom>
        </p:spPr>
      </p:pic>
      <p:sp>
        <p:nvSpPr>
          <p:cNvPr id="6" name="TextBox 5">
            <a:extLst>
              <a:ext uri="{FF2B5EF4-FFF2-40B4-BE49-F238E27FC236}">
                <a16:creationId xmlns:a16="http://schemas.microsoft.com/office/drawing/2014/main" id="{757C82C1-923E-4D3C-AA70-AEF3458FEB65}"/>
              </a:ext>
            </a:extLst>
          </p:cNvPr>
          <p:cNvSpPr txBox="1"/>
          <p:nvPr/>
        </p:nvSpPr>
        <p:spPr>
          <a:xfrm>
            <a:off x="7346847" y="887917"/>
            <a:ext cx="711176" cy="307777"/>
          </a:xfrm>
          <a:prstGeom prst="rect">
            <a:avLst/>
          </a:prstGeom>
          <a:noFill/>
        </p:spPr>
        <p:txBody>
          <a:bodyPr wrap="square" rtlCol="0">
            <a:spAutoFit/>
          </a:bodyPr>
          <a:lstStyle/>
          <a:p>
            <a:r>
              <a:rPr lang="en-US" b="1">
                <a:effectLst>
                  <a:outerShdw blurRad="38100" dist="38100" dir="2700000" algn="tl">
                    <a:srgbClr val="000000">
                      <a:alpha val="43137"/>
                    </a:srgbClr>
                  </a:outerShdw>
                </a:effectLst>
                <a:latin typeface="Rubik" panose="020B0604020202020204" charset="-79"/>
                <a:cs typeface="Rubik" panose="020B0604020202020204" charset="-79"/>
              </a:rPr>
              <a:t>Tools</a:t>
            </a:r>
            <a:endParaRPr lang="en-ID" b="1">
              <a:effectLst>
                <a:outerShdw blurRad="38100" dist="38100" dir="2700000" algn="tl">
                  <a:srgbClr val="000000">
                    <a:alpha val="43137"/>
                  </a:srgbClr>
                </a:outerShdw>
              </a:effectLst>
              <a:latin typeface="Rubik" panose="020B0604020202020204" charset="-79"/>
              <a:cs typeface="Rubik" panose="020B0604020202020204" charset="-79"/>
            </a:endParaRPr>
          </a:p>
        </p:txBody>
      </p:sp>
      <p:sp>
        <p:nvSpPr>
          <p:cNvPr id="14" name="Google Shape;113;g265ee868302_0_99">
            <a:extLst>
              <a:ext uri="{FF2B5EF4-FFF2-40B4-BE49-F238E27FC236}">
                <a16:creationId xmlns:a16="http://schemas.microsoft.com/office/drawing/2014/main" id="{D9FDCCF1-C390-46D2-A75C-ECF7FB5611EA}"/>
              </a:ext>
            </a:extLst>
          </p:cNvPr>
          <p:cNvSpPr txBox="1"/>
          <p:nvPr/>
        </p:nvSpPr>
        <p:spPr>
          <a:xfrm>
            <a:off x="6581235" y="3892038"/>
            <a:ext cx="2477146" cy="507801"/>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US" b="1">
                <a:latin typeface="Rubik"/>
                <a:ea typeface="Rubik"/>
                <a:cs typeface="Rubik"/>
                <a:sym typeface="Rubik"/>
                <a:hlinkClick r:id="rId12"/>
              </a:rPr>
              <a:t>&lt;Link repository GitHub&gt;</a:t>
            </a:r>
            <a:endParaRPr lang="en-ID" b="1">
              <a:latin typeface="Rubik"/>
              <a:ea typeface="Rubik"/>
              <a:cs typeface="Rubik"/>
              <a:sym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20" name="Google Shape;120;g23ec2985a68_1_33"/>
          <p:cNvSpPr txBox="1"/>
          <p:nvPr/>
        </p:nvSpPr>
        <p:spPr>
          <a:xfrm>
            <a:off x="0" y="0"/>
            <a:ext cx="6060300" cy="492412"/>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57150" marR="0" lvl="0" algn="l" rtl="0">
              <a:lnSpc>
                <a:spcPct val="100000"/>
              </a:lnSpc>
              <a:spcBef>
                <a:spcPts val="0"/>
              </a:spcBef>
              <a:spcAft>
                <a:spcPts val="0"/>
              </a:spcAft>
              <a:buClr>
                <a:srgbClr val="000000"/>
              </a:buClr>
              <a:buSzPts val="2700"/>
            </a:pPr>
            <a:r>
              <a:rPr lang="en" sz="2000" b="1">
                <a:latin typeface="Rubik"/>
                <a:ea typeface="Rubik"/>
                <a:cs typeface="Rubik"/>
                <a:sym typeface="Rubik"/>
              </a:rPr>
              <a:t>1. Importing Dataset to BigQuery</a:t>
            </a:r>
            <a:endParaRPr sz="2000" b="1" i="0" u="none" strike="noStrike" cap="none">
              <a:solidFill>
                <a:srgbClr val="000000"/>
              </a:solidFill>
              <a:latin typeface="Rubik"/>
              <a:ea typeface="Rubik"/>
              <a:cs typeface="Rubik"/>
              <a:sym typeface="Rubik"/>
            </a:endParaRPr>
          </a:p>
        </p:txBody>
      </p:sp>
      <p:pic>
        <p:nvPicPr>
          <p:cNvPr id="2" name="Picture 1">
            <a:extLst>
              <a:ext uri="{FF2B5EF4-FFF2-40B4-BE49-F238E27FC236}">
                <a16:creationId xmlns:a16="http://schemas.microsoft.com/office/drawing/2014/main" id="{29DC35AA-F589-4AEC-9394-B0D3D6AE6104}"/>
              </a:ext>
            </a:extLst>
          </p:cNvPr>
          <p:cNvPicPr>
            <a:picLocks noChangeAspect="1"/>
          </p:cNvPicPr>
          <p:nvPr/>
        </p:nvPicPr>
        <p:blipFill>
          <a:blip r:embed="rId3"/>
          <a:stretch>
            <a:fillRect/>
          </a:stretch>
        </p:blipFill>
        <p:spPr>
          <a:xfrm>
            <a:off x="6245538" y="94058"/>
            <a:ext cx="1402202" cy="536494"/>
          </a:xfrm>
          <a:prstGeom prst="rect">
            <a:avLst/>
          </a:prstGeom>
        </p:spPr>
      </p:pic>
      <p:pic>
        <p:nvPicPr>
          <p:cNvPr id="3" name="Picture 2">
            <a:extLst>
              <a:ext uri="{FF2B5EF4-FFF2-40B4-BE49-F238E27FC236}">
                <a16:creationId xmlns:a16="http://schemas.microsoft.com/office/drawing/2014/main" id="{EB9CDDB5-3F5B-41AF-97DF-689A80B76203}"/>
              </a:ext>
            </a:extLst>
          </p:cNvPr>
          <p:cNvPicPr>
            <a:picLocks noChangeAspect="1"/>
          </p:cNvPicPr>
          <p:nvPr/>
        </p:nvPicPr>
        <p:blipFill>
          <a:blip r:embed="rId4"/>
          <a:stretch>
            <a:fillRect/>
          </a:stretch>
        </p:blipFill>
        <p:spPr>
          <a:xfrm>
            <a:off x="7832979" y="-7798"/>
            <a:ext cx="1225402" cy="469433"/>
          </a:xfrm>
          <a:prstGeom prst="rect">
            <a:avLst/>
          </a:prstGeom>
        </p:spPr>
      </p:pic>
      <p:pic>
        <p:nvPicPr>
          <p:cNvPr id="4" name="Picture 3">
            <a:extLst>
              <a:ext uri="{FF2B5EF4-FFF2-40B4-BE49-F238E27FC236}">
                <a16:creationId xmlns:a16="http://schemas.microsoft.com/office/drawing/2014/main" id="{B1EB3AAB-1ED2-4777-AE48-6A619A72063F}"/>
              </a:ext>
            </a:extLst>
          </p:cNvPr>
          <p:cNvPicPr>
            <a:picLocks noChangeAspect="1"/>
          </p:cNvPicPr>
          <p:nvPr/>
        </p:nvPicPr>
        <p:blipFill>
          <a:blip r:embed="rId5"/>
          <a:stretch>
            <a:fillRect/>
          </a:stretch>
        </p:blipFill>
        <p:spPr>
          <a:xfrm>
            <a:off x="7507346" y="166927"/>
            <a:ext cx="390178" cy="457240"/>
          </a:xfrm>
          <a:prstGeom prst="rect">
            <a:avLst/>
          </a:prstGeom>
        </p:spPr>
      </p:pic>
      <p:pic>
        <p:nvPicPr>
          <p:cNvPr id="7" name="Picture 6">
            <a:extLst>
              <a:ext uri="{FF2B5EF4-FFF2-40B4-BE49-F238E27FC236}">
                <a16:creationId xmlns:a16="http://schemas.microsoft.com/office/drawing/2014/main" id="{35AC10E3-C87B-4754-BF9B-6E147A45CB4B}"/>
              </a:ext>
            </a:extLst>
          </p:cNvPr>
          <p:cNvPicPr>
            <a:picLocks noChangeAspect="1"/>
          </p:cNvPicPr>
          <p:nvPr/>
        </p:nvPicPr>
        <p:blipFill>
          <a:blip r:embed="rId6"/>
          <a:stretch>
            <a:fillRect/>
          </a:stretch>
        </p:blipFill>
        <p:spPr>
          <a:xfrm>
            <a:off x="135040" y="707194"/>
            <a:ext cx="2615411" cy="1749704"/>
          </a:xfrm>
          <a:prstGeom prst="rect">
            <a:avLst/>
          </a:prstGeom>
        </p:spPr>
      </p:pic>
      <p:pic>
        <p:nvPicPr>
          <p:cNvPr id="8" name="Picture 7">
            <a:extLst>
              <a:ext uri="{FF2B5EF4-FFF2-40B4-BE49-F238E27FC236}">
                <a16:creationId xmlns:a16="http://schemas.microsoft.com/office/drawing/2014/main" id="{D328C18E-B4FF-45AE-8564-9895610E116D}"/>
              </a:ext>
            </a:extLst>
          </p:cNvPr>
          <p:cNvPicPr>
            <a:picLocks noChangeAspect="1"/>
          </p:cNvPicPr>
          <p:nvPr/>
        </p:nvPicPr>
        <p:blipFill>
          <a:blip r:embed="rId7"/>
          <a:stretch>
            <a:fillRect/>
          </a:stretch>
        </p:blipFill>
        <p:spPr>
          <a:xfrm>
            <a:off x="2750451" y="807787"/>
            <a:ext cx="1938696" cy="1548518"/>
          </a:xfrm>
          <a:prstGeom prst="rect">
            <a:avLst/>
          </a:prstGeom>
        </p:spPr>
      </p:pic>
      <p:pic>
        <p:nvPicPr>
          <p:cNvPr id="9" name="Picture 8">
            <a:extLst>
              <a:ext uri="{FF2B5EF4-FFF2-40B4-BE49-F238E27FC236}">
                <a16:creationId xmlns:a16="http://schemas.microsoft.com/office/drawing/2014/main" id="{3970D7F0-4813-4DD4-A23A-7171B7AB4BD8}"/>
              </a:ext>
            </a:extLst>
          </p:cNvPr>
          <p:cNvPicPr>
            <a:picLocks noChangeAspect="1"/>
          </p:cNvPicPr>
          <p:nvPr/>
        </p:nvPicPr>
        <p:blipFill>
          <a:blip r:embed="rId8"/>
          <a:stretch>
            <a:fillRect/>
          </a:stretch>
        </p:blipFill>
        <p:spPr>
          <a:xfrm>
            <a:off x="4851776" y="807787"/>
            <a:ext cx="1944793" cy="1548518"/>
          </a:xfrm>
          <a:prstGeom prst="rect">
            <a:avLst/>
          </a:prstGeom>
        </p:spPr>
      </p:pic>
      <p:pic>
        <p:nvPicPr>
          <p:cNvPr id="10" name="Picture 9">
            <a:extLst>
              <a:ext uri="{FF2B5EF4-FFF2-40B4-BE49-F238E27FC236}">
                <a16:creationId xmlns:a16="http://schemas.microsoft.com/office/drawing/2014/main" id="{5447412B-CF74-48D9-B38D-1D6E726AC960}"/>
              </a:ext>
            </a:extLst>
          </p:cNvPr>
          <p:cNvPicPr>
            <a:picLocks noChangeAspect="1"/>
          </p:cNvPicPr>
          <p:nvPr/>
        </p:nvPicPr>
        <p:blipFill>
          <a:blip r:embed="rId9"/>
          <a:stretch>
            <a:fillRect/>
          </a:stretch>
        </p:blipFill>
        <p:spPr>
          <a:xfrm>
            <a:off x="6941211" y="812901"/>
            <a:ext cx="2085013" cy="3517697"/>
          </a:xfrm>
          <a:prstGeom prst="rect">
            <a:avLst/>
          </a:prstGeom>
        </p:spPr>
      </p:pic>
      <p:sp>
        <p:nvSpPr>
          <p:cNvPr id="17" name="Dodecagon 16">
            <a:extLst>
              <a:ext uri="{FF2B5EF4-FFF2-40B4-BE49-F238E27FC236}">
                <a16:creationId xmlns:a16="http://schemas.microsoft.com/office/drawing/2014/main" id="{44FCD2DF-963E-4728-9004-4B1699115B16}"/>
              </a:ext>
            </a:extLst>
          </p:cNvPr>
          <p:cNvSpPr/>
          <p:nvPr/>
        </p:nvSpPr>
        <p:spPr>
          <a:xfrm>
            <a:off x="2342869" y="724784"/>
            <a:ext cx="287904" cy="287588"/>
          </a:xfrm>
          <a:prstGeom prst="dodec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ffectLst>
                  <a:outerShdw blurRad="38100" dist="38100" dir="2700000" algn="tl">
                    <a:srgbClr val="000000">
                      <a:alpha val="43137"/>
                    </a:srgbClr>
                  </a:outerShdw>
                </a:effectLst>
                <a:latin typeface="Rubik" panose="020B0604020202020204" charset="-79"/>
                <a:cs typeface="Rubik" panose="020B0604020202020204" charset="-79"/>
              </a:rPr>
              <a:t>1</a:t>
            </a:r>
            <a:endParaRPr lang="en-ID" b="1">
              <a:solidFill>
                <a:schemeClr val="tx1"/>
              </a:solidFill>
              <a:effectLst>
                <a:outerShdw blurRad="38100" dist="38100" dir="2700000" algn="tl">
                  <a:srgbClr val="000000">
                    <a:alpha val="43137"/>
                  </a:srgbClr>
                </a:outerShdw>
              </a:effectLst>
              <a:latin typeface="Rubik" panose="020B0604020202020204" charset="-79"/>
              <a:cs typeface="Rubik" panose="020B0604020202020204" charset="-79"/>
            </a:endParaRPr>
          </a:p>
        </p:txBody>
      </p:sp>
      <p:sp>
        <p:nvSpPr>
          <p:cNvPr id="22" name="Dodecagon 21">
            <a:extLst>
              <a:ext uri="{FF2B5EF4-FFF2-40B4-BE49-F238E27FC236}">
                <a16:creationId xmlns:a16="http://schemas.microsoft.com/office/drawing/2014/main" id="{CFBF901C-453B-442A-9EA6-77A28ED5E7F1}"/>
              </a:ext>
            </a:extLst>
          </p:cNvPr>
          <p:cNvSpPr/>
          <p:nvPr/>
        </p:nvSpPr>
        <p:spPr>
          <a:xfrm>
            <a:off x="6437034" y="678068"/>
            <a:ext cx="287904" cy="287588"/>
          </a:xfrm>
          <a:prstGeom prst="dodec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ffectLst>
                  <a:outerShdw blurRad="38100" dist="38100" dir="2700000" algn="tl">
                    <a:srgbClr val="000000">
                      <a:alpha val="43137"/>
                    </a:srgbClr>
                  </a:outerShdw>
                </a:effectLst>
                <a:latin typeface="Rubik" panose="020B0604020202020204" charset="-79"/>
                <a:cs typeface="Rubik" panose="020B0604020202020204" charset="-79"/>
              </a:rPr>
              <a:t>3</a:t>
            </a:r>
            <a:endParaRPr lang="en-ID" b="1">
              <a:solidFill>
                <a:schemeClr val="tx1"/>
              </a:solidFill>
              <a:effectLst>
                <a:outerShdw blurRad="38100" dist="38100" dir="2700000" algn="tl">
                  <a:srgbClr val="000000">
                    <a:alpha val="43137"/>
                  </a:srgbClr>
                </a:outerShdw>
              </a:effectLst>
              <a:latin typeface="Rubik" panose="020B0604020202020204" charset="-79"/>
              <a:cs typeface="Rubik" panose="020B0604020202020204" charset="-79"/>
            </a:endParaRPr>
          </a:p>
        </p:txBody>
      </p:sp>
      <p:sp>
        <p:nvSpPr>
          <p:cNvPr id="23" name="Dodecagon 22">
            <a:extLst>
              <a:ext uri="{FF2B5EF4-FFF2-40B4-BE49-F238E27FC236}">
                <a16:creationId xmlns:a16="http://schemas.microsoft.com/office/drawing/2014/main" id="{6935E5B0-6E8F-4808-956D-3912CE02124C}"/>
              </a:ext>
            </a:extLst>
          </p:cNvPr>
          <p:cNvSpPr/>
          <p:nvPr/>
        </p:nvSpPr>
        <p:spPr>
          <a:xfrm>
            <a:off x="8689098" y="707194"/>
            <a:ext cx="287904" cy="287588"/>
          </a:xfrm>
          <a:prstGeom prst="dodec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ffectLst>
                  <a:outerShdw blurRad="38100" dist="38100" dir="2700000" algn="tl">
                    <a:srgbClr val="000000">
                      <a:alpha val="43137"/>
                    </a:srgbClr>
                  </a:outerShdw>
                </a:effectLst>
                <a:latin typeface="Rubik" panose="020B0604020202020204" charset="-79"/>
                <a:cs typeface="Rubik" panose="020B0604020202020204" charset="-79"/>
              </a:rPr>
              <a:t>4</a:t>
            </a:r>
            <a:endParaRPr lang="en-ID" b="1">
              <a:solidFill>
                <a:schemeClr val="tx1"/>
              </a:solidFill>
              <a:effectLst>
                <a:outerShdw blurRad="38100" dist="38100" dir="2700000" algn="tl">
                  <a:srgbClr val="000000">
                    <a:alpha val="43137"/>
                  </a:srgbClr>
                </a:outerShdw>
              </a:effectLst>
              <a:latin typeface="Rubik" panose="020B0604020202020204" charset="-79"/>
              <a:cs typeface="Rubik" panose="020B0604020202020204" charset="-79"/>
            </a:endParaRPr>
          </a:p>
        </p:txBody>
      </p:sp>
      <p:sp>
        <p:nvSpPr>
          <p:cNvPr id="24" name="Dodecagon 23">
            <a:extLst>
              <a:ext uri="{FF2B5EF4-FFF2-40B4-BE49-F238E27FC236}">
                <a16:creationId xmlns:a16="http://schemas.microsoft.com/office/drawing/2014/main" id="{5B2FC501-E85A-4569-9B25-74A267558FF6}"/>
              </a:ext>
            </a:extLst>
          </p:cNvPr>
          <p:cNvSpPr/>
          <p:nvPr/>
        </p:nvSpPr>
        <p:spPr>
          <a:xfrm>
            <a:off x="4449790" y="709595"/>
            <a:ext cx="287904" cy="287588"/>
          </a:xfrm>
          <a:prstGeom prst="dodec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ffectLst>
                  <a:outerShdw blurRad="38100" dist="38100" dir="2700000" algn="tl">
                    <a:srgbClr val="000000">
                      <a:alpha val="43137"/>
                    </a:srgbClr>
                  </a:outerShdw>
                </a:effectLst>
                <a:latin typeface="Rubik" panose="020B0604020202020204" charset="-79"/>
                <a:cs typeface="Rubik" panose="020B0604020202020204" charset="-79"/>
              </a:rPr>
              <a:t>2</a:t>
            </a:r>
            <a:endParaRPr lang="en-ID" b="1">
              <a:solidFill>
                <a:schemeClr val="tx1"/>
              </a:solidFill>
              <a:effectLst>
                <a:outerShdw blurRad="38100" dist="38100" dir="2700000" algn="tl">
                  <a:srgbClr val="000000">
                    <a:alpha val="43137"/>
                  </a:srgbClr>
                </a:outerShdw>
              </a:effectLst>
              <a:latin typeface="Rubik" panose="020B0604020202020204" charset="-79"/>
              <a:cs typeface="Rubik" panose="020B0604020202020204" charset="-79"/>
            </a:endParaRPr>
          </a:p>
        </p:txBody>
      </p:sp>
      <p:sp>
        <p:nvSpPr>
          <p:cNvPr id="18" name="TextBox 17">
            <a:extLst>
              <a:ext uri="{FF2B5EF4-FFF2-40B4-BE49-F238E27FC236}">
                <a16:creationId xmlns:a16="http://schemas.microsoft.com/office/drawing/2014/main" id="{9AAD4AB4-4889-4AE5-837E-D1D0DE421E29}"/>
              </a:ext>
            </a:extLst>
          </p:cNvPr>
          <p:cNvSpPr txBox="1"/>
          <p:nvPr/>
        </p:nvSpPr>
        <p:spPr>
          <a:xfrm>
            <a:off x="266700" y="2638425"/>
            <a:ext cx="6529869" cy="1345048"/>
          </a:xfrm>
          <a:prstGeom prst="rect">
            <a:avLst/>
          </a:prstGeom>
          <a:noFill/>
        </p:spPr>
        <p:txBody>
          <a:bodyPr wrap="square" rtlCol="0">
            <a:spAutoFit/>
          </a:bodyPr>
          <a:lstStyle/>
          <a:p>
            <a:pPr>
              <a:lnSpc>
                <a:spcPct val="150000"/>
              </a:lnSpc>
            </a:pPr>
            <a:r>
              <a:rPr lang="en-US">
                <a:latin typeface="Rubik" panose="020B0604020202020204" charset="-79"/>
                <a:cs typeface="Rubik" panose="020B0604020202020204" charset="-79"/>
              </a:rPr>
              <a:t>1. Klik tanda titik tiga pada dataset kimia_farma, lalu pilih opsi create table.</a:t>
            </a:r>
          </a:p>
          <a:p>
            <a:pPr>
              <a:lnSpc>
                <a:spcPct val="150000"/>
              </a:lnSpc>
            </a:pPr>
            <a:r>
              <a:rPr lang="en-US">
                <a:latin typeface="Rubik" panose="020B0604020202020204" charset="-79"/>
                <a:cs typeface="Rubik" panose="020B0604020202020204" charset="-79"/>
              </a:rPr>
              <a:t>2. Pilih upload pada create table from, pilih file dan pastikan format file csv.</a:t>
            </a:r>
          </a:p>
          <a:p>
            <a:pPr>
              <a:lnSpc>
                <a:spcPct val="150000"/>
              </a:lnSpc>
            </a:pPr>
            <a:r>
              <a:rPr lang="en-US">
                <a:latin typeface="Rubik" panose="020B0604020202020204" charset="-79"/>
                <a:cs typeface="Rubik" panose="020B0604020202020204" charset="-79"/>
              </a:rPr>
              <a:t>3. Pilih project &amp; dataset sesuai yang dipilih, masukan nama file tanpa csv. </a:t>
            </a:r>
          </a:p>
          <a:p>
            <a:pPr>
              <a:lnSpc>
                <a:spcPct val="150000"/>
              </a:lnSpc>
            </a:pPr>
            <a:r>
              <a:rPr lang="en-US">
                <a:latin typeface="Rubik" panose="020B0604020202020204" charset="-79"/>
                <a:cs typeface="Rubik" panose="020B0604020202020204" charset="-79"/>
              </a:rPr>
              <a:t>4. Mengaktifkan auto-detect schema, lalu klik create table.</a:t>
            </a:r>
            <a:endParaRPr lang="en-ID">
              <a:latin typeface="Rubik" panose="020B0604020202020204" charset="-79"/>
              <a:cs typeface="Rubik" panose="020B0604020202020204" charset="-79"/>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72D6CD-5C0A-4034-B288-0EC3321E7F0C}"/>
              </a:ext>
            </a:extLst>
          </p:cNvPr>
          <p:cNvPicPr>
            <a:picLocks noChangeAspect="1"/>
          </p:cNvPicPr>
          <p:nvPr/>
        </p:nvPicPr>
        <p:blipFill>
          <a:blip r:embed="rId2"/>
          <a:stretch>
            <a:fillRect/>
          </a:stretch>
        </p:blipFill>
        <p:spPr>
          <a:xfrm>
            <a:off x="2708" y="49352"/>
            <a:ext cx="9141292" cy="5143500"/>
          </a:xfrm>
          <a:prstGeom prst="rect">
            <a:avLst/>
          </a:prstGeom>
        </p:spPr>
      </p:pic>
      <p:pic>
        <p:nvPicPr>
          <p:cNvPr id="6" name="Picture 5">
            <a:extLst>
              <a:ext uri="{FF2B5EF4-FFF2-40B4-BE49-F238E27FC236}">
                <a16:creationId xmlns:a16="http://schemas.microsoft.com/office/drawing/2014/main" id="{6FB05910-939A-4120-8658-0A80BB1D5786}"/>
              </a:ext>
            </a:extLst>
          </p:cNvPr>
          <p:cNvPicPr>
            <a:picLocks noChangeAspect="1"/>
          </p:cNvPicPr>
          <p:nvPr/>
        </p:nvPicPr>
        <p:blipFill>
          <a:blip r:embed="rId3"/>
          <a:stretch>
            <a:fillRect/>
          </a:stretch>
        </p:blipFill>
        <p:spPr>
          <a:xfrm>
            <a:off x="268941" y="812649"/>
            <a:ext cx="3033658" cy="3518201"/>
          </a:xfrm>
          <a:prstGeom prst="rect">
            <a:avLst/>
          </a:prstGeom>
        </p:spPr>
      </p:pic>
      <p:sp>
        <p:nvSpPr>
          <p:cNvPr id="8" name="TextBox 7">
            <a:extLst>
              <a:ext uri="{FF2B5EF4-FFF2-40B4-BE49-F238E27FC236}">
                <a16:creationId xmlns:a16="http://schemas.microsoft.com/office/drawing/2014/main" id="{E4078AC7-FF75-4363-BBA8-098489F52069}"/>
              </a:ext>
            </a:extLst>
          </p:cNvPr>
          <p:cNvSpPr txBox="1"/>
          <p:nvPr/>
        </p:nvSpPr>
        <p:spPr>
          <a:xfrm>
            <a:off x="0" y="98547"/>
            <a:ext cx="4701093" cy="369332"/>
          </a:xfrm>
          <a:prstGeom prst="rect">
            <a:avLst/>
          </a:prstGeom>
          <a:noFill/>
        </p:spPr>
        <p:txBody>
          <a:bodyPr wrap="square">
            <a:spAutoFit/>
          </a:bodyPr>
          <a:lstStyle/>
          <a:p>
            <a:pPr marL="57150" marR="0" lvl="0" algn="l" rtl="0">
              <a:lnSpc>
                <a:spcPct val="100000"/>
              </a:lnSpc>
              <a:spcBef>
                <a:spcPts val="0"/>
              </a:spcBef>
              <a:spcAft>
                <a:spcPts val="0"/>
              </a:spcAft>
              <a:buClr>
                <a:srgbClr val="000000"/>
              </a:buClr>
              <a:buSzPts val="2700"/>
            </a:pPr>
            <a:r>
              <a:rPr lang="en-ID" sz="1400" b="1">
                <a:latin typeface="Rubik"/>
                <a:ea typeface="Rubik"/>
                <a:cs typeface="Rubik"/>
                <a:sym typeface="Rubik"/>
              </a:rPr>
              <a:t>    </a:t>
            </a:r>
            <a:r>
              <a:rPr lang="en-ID" sz="1800" b="1">
                <a:latin typeface="Rubik"/>
                <a:ea typeface="Rubik"/>
                <a:cs typeface="Rubik"/>
                <a:sym typeface="Rubik"/>
              </a:rPr>
              <a:t>Importing Dataset to BigQuery</a:t>
            </a:r>
            <a:endParaRPr lang="en-ID" sz="1400" b="1" i="0" u="none" strike="noStrike" cap="none">
              <a:solidFill>
                <a:srgbClr val="000000"/>
              </a:solidFill>
              <a:latin typeface="Rubik"/>
              <a:ea typeface="Rubik"/>
              <a:cs typeface="Rubik"/>
              <a:sym typeface="Rubik"/>
            </a:endParaRPr>
          </a:p>
        </p:txBody>
      </p:sp>
      <p:pic>
        <p:nvPicPr>
          <p:cNvPr id="10" name="Picture 9">
            <a:extLst>
              <a:ext uri="{FF2B5EF4-FFF2-40B4-BE49-F238E27FC236}">
                <a16:creationId xmlns:a16="http://schemas.microsoft.com/office/drawing/2014/main" id="{19DEE581-18DC-47F6-A3E9-BDF8254DAD48}"/>
              </a:ext>
            </a:extLst>
          </p:cNvPr>
          <p:cNvPicPr>
            <a:picLocks noChangeAspect="1"/>
          </p:cNvPicPr>
          <p:nvPr/>
        </p:nvPicPr>
        <p:blipFill>
          <a:blip r:embed="rId4"/>
          <a:stretch>
            <a:fillRect/>
          </a:stretch>
        </p:blipFill>
        <p:spPr>
          <a:xfrm>
            <a:off x="7832979" y="-7798"/>
            <a:ext cx="1225402" cy="469433"/>
          </a:xfrm>
          <a:prstGeom prst="rect">
            <a:avLst/>
          </a:prstGeom>
        </p:spPr>
      </p:pic>
      <p:pic>
        <p:nvPicPr>
          <p:cNvPr id="11" name="Picture 10">
            <a:extLst>
              <a:ext uri="{FF2B5EF4-FFF2-40B4-BE49-F238E27FC236}">
                <a16:creationId xmlns:a16="http://schemas.microsoft.com/office/drawing/2014/main" id="{937883B5-7092-4399-9E15-EBFE6D868A4A}"/>
              </a:ext>
            </a:extLst>
          </p:cNvPr>
          <p:cNvPicPr>
            <a:picLocks noChangeAspect="1"/>
          </p:cNvPicPr>
          <p:nvPr/>
        </p:nvPicPr>
        <p:blipFill>
          <a:blip r:embed="rId5"/>
          <a:stretch>
            <a:fillRect/>
          </a:stretch>
        </p:blipFill>
        <p:spPr>
          <a:xfrm>
            <a:off x="6245538" y="94058"/>
            <a:ext cx="1402202" cy="536494"/>
          </a:xfrm>
          <a:prstGeom prst="rect">
            <a:avLst/>
          </a:prstGeom>
        </p:spPr>
      </p:pic>
      <p:pic>
        <p:nvPicPr>
          <p:cNvPr id="12" name="Picture 11">
            <a:extLst>
              <a:ext uri="{FF2B5EF4-FFF2-40B4-BE49-F238E27FC236}">
                <a16:creationId xmlns:a16="http://schemas.microsoft.com/office/drawing/2014/main" id="{189F3423-F8E6-41CA-981E-4E51CD40605A}"/>
              </a:ext>
            </a:extLst>
          </p:cNvPr>
          <p:cNvPicPr>
            <a:picLocks noChangeAspect="1"/>
          </p:cNvPicPr>
          <p:nvPr/>
        </p:nvPicPr>
        <p:blipFill>
          <a:blip r:embed="rId6"/>
          <a:stretch>
            <a:fillRect/>
          </a:stretch>
        </p:blipFill>
        <p:spPr>
          <a:xfrm>
            <a:off x="7507346" y="166927"/>
            <a:ext cx="390178" cy="457240"/>
          </a:xfrm>
          <a:prstGeom prst="rect">
            <a:avLst/>
          </a:prstGeom>
        </p:spPr>
      </p:pic>
      <p:sp>
        <p:nvSpPr>
          <p:cNvPr id="13" name="TextBox 12">
            <a:extLst>
              <a:ext uri="{FF2B5EF4-FFF2-40B4-BE49-F238E27FC236}">
                <a16:creationId xmlns:a16="http://schemas.microsoft.com/office/drawing/2014/main" id="{D3CBAAD7-3BFF-4AD5-9B88-B0D97386DF11}"/>
              </a:ext>
            </a:extLst>
          </p:cNvPr>
          <p:cNvSpPr txBox="1"/>
          <p:nvPr/>
        </p:nvSpPr>
        <p:spPr>
          <a:xfrm>
            <a:off x="3924301" y="1585070"/>
            <a:ext cx="4950758" cy="1323439"/>
          </a:xfrm>
          <a:prstGeom prst="rect">
            <a:avLst/>
          </a:prstGeom>
          <a:noFill/>
        </p:spPr>
        <p:txBody>
          <a:bodyPr wrap="square" rtlCol="0">
            <a:spAutoFit/>
          </a:bodyPr>
          <a:lstStyle/>
          <a:p>
            <a:r>
              <a:rPr lang="en-US" sz="1600">
                <a:solidFill>
                  <a:schemeClr val="tx1"/>
                </a:solidFill>
                <a:latin typeface="Rubik" panose="020B0604020202020204" charset="-79"/>
                <a:cs typeface="Rubik" panose="020B0604020202020204" charset="-79"/>
              </a:rPr>
              <a:t>Setelah menjalankan 4 langkah tersebut maka </a:t>
            </a:r>
            <a:r>
              <a:rPr lang="en-ID" sz="1600">
                <a:solidFill>
                  <a:schemeClr val="tx1"/>
                </a:solidFill>
                <a:latin typeface="Rubik" panose="020B0604020202020204" charset="-79"/>
                <a:cs typeface="Rubik" panose="020B0604020202020204" charset="-79"/>
              </a:rPr>
              <a:t>4 table telah disimpan pada dataset  kimia_farma dengan format nama tiap tabel: kf_final_transaction, kf_inventory, kf_kantor_cabang &amp; kf_product.</a:t>
            </a:r>
          </a:p>
        </p:txBody>
      </p:sp>
    </p:spTree>
    <p:extLst>
      <p:ext uri="{BB962C8B-B14F-4D97-AF65-F5344CB8AC3E}">
        <p14:creationId xmlns:p14="http://schemas.microsoft.com/office/powerpoint/2010/main" val="2077663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g23ec2985a68_1_42"/>
          <p:cNvPicPr preferRelativeResize="0"/>
          <p:nvPr/>
        </p:nvPicPr>
        <p:blipFill rotWithShape="1">
          <a:blip r:embed="rId3">
            <a:alphaModFix amt="10000"/>
          </a:blip>
          <a:srcRect/>
          <a:stretch/>
        </p:blipFill>
        <p:spPr>
          <a:xfrm>
            <a:off x="-1" y="-114261"/>
            <a:ext cx="9144001" cy="5143501"/>
          </a:xfrm>
          <a:prstGeom prst="rect">
            <a:avLst/>
          </a:prstGeom>
          <a:noFill/>
          <a:ln>
            <a:noFill/>
          </a:ln>
        </p:spPr>
      </p:pic>
      <p:sp>
        <p:nvSpPr>
          <p:cNvPr id="128" name="Google Shape;128;g23ec2985a68_1_42"/>
          <p:cNvSpPr txBox="1"/>
          <p:nvPr/>
        </p:nvSpPr>
        <p:spPr>
          <a:xfrm>
            <a:off x="0" y="-11253"/>
            <a:ext cx="4349834" cy="492412"/>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57150" marR="0" lvl="0" algn="l" rtl="0">
              <a:lnSpc>
                <a:spcPct val="100000"/>
              </a:lnSpc>
              <a:spcBef>
                <a:spcPts val="0"/>
              </a:spcBef>
              <a:spcAft>
                <a:spcPts val="0"/>
              </a:spcAft>
              <a:buClr>
                <a:srgbClr val="000000"/>
              </a:buClr>
              <a:buSzPts val="2700"/>
            </a:pPr>
            <a:r>
              <a:rPr lang="en" sz="2000" b="1">
                <a:latin typeface="Rubik"/>
                <a:ea typeface="Rubik"/>
                <a:cs typeface="Rubik"/>
                <a:sym typeface="Rubik"/>
              </a:rPr>
              <a:t>2. Tabel Analisa</a:t>
            </a:r>
            <a:endParaRPr sz="2000" b="1" i="0" u="none" strike="noStrike" cap="none">
              <a:solidFill>
                <a:srgbClr val="000000"/>
              </a:solidFill>
              <a:latin typeface="Rubik"/>
              <a:ea typeface="Rubik"/>
              <a:cs typeface="Rubik"/>
              <a:sym typeface="Rubik"/>
            </a:endParaRPr>
          </a:p>
        </p:txBody>
      </p:sp>
      <p:pic>
        <p:nvPicPr>
          <p:cNvPr id="11" name="Picture 10">
            <a:extLst>
              <a:ext uri="{FF2B5EF4-FFF2-40B4-BE49-F238E27FC236}">
                <a16:creationId xmlns:a16="http://schemas.microsoft.com/office/drawing/2014/main" id="{09AFC939-09B1-49BF-A187-30B6E63AF1B9}"/>
              </a:ext>
            </a:extLst>
          </p:cNvPr>
          <p:cNvPicPr>
            <a:picLocks noChangeAspect="1"/>
          </p:cNvPicPr>
          <p:nvPr/>
        </p:nvPicPr>
        <p:blipFill>
          <a:blip r:embed="rId4"/>
          <a:stretch>
            <a:fillRect/>
          </a:stretch>
        </p:blipFill>
        <p:spPr>
          <a:xfrm>
            <a:off x="7507346" y="166927"/>
            <a:ext cx="390178" cy="457240"/>
          </a:xfrm>
          <a:prstGeom prst="rect">
            <a:avLst/>
          </a:prstGeom>
        </p:spPr>
      </p:pic>
      <p:pic>
        <p:nvPicPr>
          <p:cNvPr id="12" name="Picture 11">
            <a:extLst>
              <a:ext uri="{FF2B5EF4-FFF2-40B4-BE49-F238E27FC236}">
                <a16:creationId xmlns:a16="http://schemas.microsoft.com/office/drawing/2014/main" id="{2ABEEF0B-DE3C-4F7D-8A94-25002AEB612F}"/>
              </a:ext>
            </a:extLst>
          </p:cNvPr>
          <p:cNvPicPr>
            <a:picLocks noChangeAspect="1"/>
          </p:cNvPicPr>
          <p:nvPr/>
        </p:nvPicPr>
        <p:blipFill>
          <a:blip r:embed="rId5"/>
          <a:stretch>
            <a:fillRect/>
          </a:stretch>
        </p:blipFill>
        <p:spPr>
          <a:xfrm>
            <a:off x="6245538" y="94058"/>
            <a:ext cx="1402202" cy="536494"/>
          </a:xfrm>
          <a:prstGeom prst="rect">
            <a:avLst/>
          </a:prstGeom>
        </p:spPr>
      </p:pic>
      <p:pic>
        <p:nvPicPr>
          <p:cNvPr id="13" name="Picture 12">
            <a:extLst>
              <a:ext uri="{FF2B5EF4-FFF2-40B4-BE49-F238E27FC236}">
                <a16:creationId xmlns:a16="http://schemas.microsoft.com/office/drawing/2014/main" id="{BFF856D4-099F-45F5-9964-B3A11F944FF5}"/>
              </a:ext>
            </a:extLst>
          </p:cNvPr>
          <p:cNvPicPr>
            <a:picLocks noChangeAspect="1"/>
          </p:cNvPicPr>
          <p:nvPr/>
        </p:nvPicPr>
        <p:blipFill>
          <a:blip r:embed="rId6"/>
          <a:stretch>
            <a:fillRect/>
          </a:stretch>
        </p:blipFill>
        <p:spPr>
          <a:xfrm>
            <a:off x="7832979" y="-7798"/>
            <a:ext cx="1225402" cy="469433"/>
          </a:xfrm>
          <a:prstGeom prst="rect">
            <a:avLst/>
          </a:prstGeom>
        </p:spPr>
      </p:pic>
      <p:pic>
        <p:nvPicPr>
          <p:cNvPr id="4" name="Picture 3">
            <a:extLst>
              <a:ext uri="{FF2B5EF4-FFF2-40B4-BE49-F238E27FC236}">
                <a16:creationId xmlns:a16="http://schemas.microsoft.com/office/drawing/2014/main" id="{FFF988FC-2FD0-4440-8EDC-464DCC7A0B14}"/>
              </a:ext>
            </a:extLst>
          </p:cNvPr>
          <p:cNvPicPr>
            <a:picLocks noChangeAspect="1"/>
          </p:cNvPicPr>
          <p:nvPr/>
        </p:nvPicPr>
        <p:blipFill>
          <a:blip r:embed="rId7"/>
          <a:stretch>
            <a:fillRect/>
          </a:stretch>
        </p:blipFill>
        <p:spPr>
          <a:xfrm>
            <a:off x="303879" y="688846"/>
            <a:ext cx="5189168" cy="3765807"/>
          </a:xfrm>
          <a:prstGeom prst="rect">
            <a:avLst/>
          </a:prstGeom>
        </p:spPr>
      </p:pic>
      <p:sp>
        <p:nvSpPr>
          <p:cNvPr id="5" name="TextBox 4">
            <a:extLst>
              <a:ext uri="{FF2B5EF4-FFF2-40B4-BE49-F238E27FC236}">
                <a16:creationId xmlns:a16="http://schemas.microsoft.com/office/drawing/2014/main" id="{D6AA242E-22BF-4542-8C43-5A3B8E831B19}"/>
              </a:ext>
            </a:extLst>
          </p:cNvPr>
          <p:cNvSpPr txBox="1"/>
          <p:nvPr/>
        </p:nvSpPr>
        <p:spPr>
          <a:xfrm>
            <a:off x="5753100" y="949266"/>
            <a:ext cx="3087021" cy="3108543"/>
          </a:xfrm>
          <a:prstGeom prst="rect">
            <a:avLst/>
          </a:prstGeom>
          <a:noFill/>
        </p:spPr>
        <p:txBody>
          <a:bodyPr wrap="square" rtlCol="0">
            <a:spAutoFit/>
          </a:bodyPr>
          <a:lstStyle/>
          <a:p>
            <a:pPr algn="l"/>
            <a:r>
              <a:rPr lang="en-US" b="0" i="0" u="none" strike="noStrike" baseline="0">
                <a:solidFill>
                  <a:schemeClr val="tx1"/>
                </a:solidFill>
                <a:latin typeface="Rubik" panose="020B0604020202020204" charset="-79"/>
                <a:cs typeface="Rubik" panose="020B0604020202020204" charset="-79"/>
              </a:rPr>
              <a:t>Saya membuat diagram ini dengan MySQL Workbench sehingga saya mengetahui hubungan</a:t>
            </a:r>
          </a:p>
          <a:p>
            <a:pPr algn="l"/>
            <a:r>
              <a:rPr lang="en-US" b="0" i="0" u="none" strike="noStrike" baseline="0">
                <a:solidFill>
                  <a:schemeClr val="tx1"/>
                </a:solidFill>
                <a:latin typeface="Rubik" panose="020B0604020202020204" charset="-79"/>
                <a:cs typeface="Rubik" panose="020B0604020202020204" charset="-79"/>
              </a:rPr>
              <a:t>antar setiap tabel. </a:t>
            </a:r>
            <a:r>
              <a:rPr lang="en-ID">
                <a:solidFill>
                  <a:schemeClr val="tx1"/>
                </a:solidFill>
                <a:latin typeface="Rubik" panose="020B0604020202020204" charset="-79"/>
                <a:cs typeface="Rubik" panose="020B0604020202020204" charset="-79"/>
              </a:rPr>
              <a:t>Pada tahap ini, saya akan membuat tabel analisa dengan menggunakan tiga tabel, yaitu </a:t>
            </a:r>
            <a:r>
              <a:rPr lang="en-ID" u="sng">
                <a:solidFill>
                  <a:schemeClr val="tx1"/>
                </a:solidFill>
                <a:latin typeface="Rubik" panose="020B0604020202020204" charset="-79"/>
                <a:cs typeface="Rubik" panose="020B0604020202020204" charset="-79"/>
              </a:rPr>
              <a:t>kf_final_transaction </a:t>
            </a:r>
            <a:r>
              <a:rPr lang="en-ID">
                <a:solidFill>
                  <a:schemeClr val="tx1"/>
                </a:solidFill>
                <a:latin typeface="Rubik" panose="020B0604020202020204" charset="-79"/>
                <a:cs typeface="Rubik" panose="020B0604020202020204" charset="-79"/>
              </a:rPr>
              <a:t>, </a:t>
            </a:r>
            <a:r>
              <a:rPr lang="en-ID" u="sng">
                <a:solidFill>
                  <a:schemeClr val="tx1"/>
                </a:solidFill>
                <a:latin typeface="Rubik" panose="020B0604020202020204" charset="-79"/>
                <a:cs typeface="Rubik" panose="020B0604020202020204" charset="-79"/>
              </a:rPr>
              <a:t>kf_product</a:t>
            </a:r>
            <a:r>
              <a:rPr lang="en-ID">
                <a:solidFill>
                  <a:schemeClr val="tx1"/>
                </a:solidFill>
                <a:latin typeface="Rubik" panose="020B0604020202020204" charset="-79"/>
                <a:cs typeface="Rubik" panose="020B0604020202020204" charset="-79"/>
              </a:rPr>
              <a:t>, dan </a:t>
            </a:r>
            <a:r>
              <a:rPr lang="en-ID" u="sng">
                <a:solidFill>
                  <a:schemeClr val="tx1"/>
                </a:solidFill>
                <a:latin typeface="Rubik" panose="020B0604020202020204" charset="-79"/>
                <a:cs typeface="Rubik" panose="020B0604020202020204" charset="-79"/>
              </a:rPr>
              <a:t>kf_kantor_cabang </a:t>
            </a:r>
            <a:r>
              <a:rPr lang="en-ID">
                <a:solidFill>
                  <a:schemeClr val="tx1"/>
                </a:solidFill>
                <a:latin typeface="Rubik" panose="020B0604020202020204" charset="-79"/>
                <a:cs typeface="Rubik" panose="020B0604020202020204" charset="-79"/>
              </a:rPr>
              <a:t>yang terdapat dalam dataset kimia_farma. Sebelum kita melanjutkan ke proses query, mari kita lihat Entity Relationship Diagram (ERD) yang menggambarkan relasi antar tabel.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7FE32B-6C5F-4E9F-A343-8AAECB84705A}"/>
              </a:ext>
            </a:extLst>
          </p:cNvPr>
          <p:cNvPicPr>
            <a:picLocks noChangeAspect="1"/>
          </p:cNvPicPr>
          <p:nvPr/>
        </p:nvPicPr>
        <p:blipFill>
          <a:blip r:embed="rId2"/>
          <a:stretch>
            <a:fillRect/>
          </a:stretch>
        </p:blipFill>
        <p:spPr>
          <a:xfrm>
            <a:off x="1354" y="0"/>
            <a:ext cx="9141292" cy="5143500"/>
          </a:xfrm>
          <a:prstGeom prst="rect">
            <a:avLst/>
          </a:prstGeom>
        </p:spPr>
      </p:pic>
      <p:sp>
        <p:nvSpPr>
          <p:cNvPr id="9" name="Google Shape;136;g23ec2985a68_1_49">
            <a:extLst>
              <a:ext uri="{FF2B5EF4-FFF2-40B4-BE49-F238E27FC236}">
                <a16:creationId xmlns:a16="http://schemas.microsoft.com/office/drawing/2014/main" id="{06009564-8F7E-433F-94C2-BEBF3B4660CC}"/>
              </a:ext>
            </a:extLst>
          </p:cNvPr>
          <p:cNvSpPr txBox="1"/>
          <p:nvPr/>
        </p:nvSpPr>
        <p:spPr>
          <a:xfrm>
            <a:off x="1" y="-7798"/>
            <a:ext cx="2898462" cy="492412"/>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57150" marR="0" lvl="0" algn="l" rtl="0">
              <a:lnSpc>
                <a:spcPct val="100000"/>
              </a:lnSpc>
              <a:spcBef>
                <a:spcPts val="0"/>
              </a:spcBef>
              <a:spcAft>
                <a:spcPts val="0"/>
              </a:spcAft>
              <a:buClr>
                <a:srgbClr val="000000"/>
              </a:buClr>
              <a:buSzPts val="2700"/>
            </a:pPr>
            <a:r>
              <a:rPr lang="en" sz="2000" b="1">
                <a:latin typeface="Rubik"/>
                <a:ea typeface="Rubik"/>
                <a:cs typeface="Rubik"/>
                <a:sym typeface="Rubik"/>
              </a:rPr>
              <a:t>3. BigQuery Syntax</a:t>
            </a:r>
            <a:endParaRPr sz="2000" b="1" i="0" u="none" strike="noStrike" cap="none">
              <a:solidFill>
                <a:srgbClr val="000000"/>
              </a:solidFill>
              <a:latin typeface="Rubik"/>
              <a:ea typeface="Rubik"/>
              <a:cs typeface="Rubik"/>
              <a:sym typeface="Rubik"/>
            </a:endParaRPr>
          </a:p>
        </p:txBody>
      </p:sp>
      <p:pic>
        <p:nvPicPr>
          <p:cNvPr id="10" name="Picture 9">
            <a:extLst>
              <a:ext uri="{FF2B5EF4-FFF2-40B4-BE49-F238E27FC236}">
                <a16:creationId xmlns:a16="http://schemas.microsoft.com/office/drawing/2014/main" id="{FC6CC8B3-5625-4D05-A863-9E880F40320D}"/>
              </a:ext>
            </a:extLst>
          </p:cNvPr>
          <p:cNvPicPr>
            <a:picLocks noChangeAspect="1"/>
          </p:cNvPicPr>
          <p:nvPr/>
        </p:nvPicPr>
        <p:blipFill>
          <a:blip r:embed="rId3"/>
          <a:stretch>
            <a:fillRect/>
          </a:stretch>
        </p:blipFill>
        <p:spPr>
          <a:xfrm>
            <a:off x="6245538" y="94058"/>
            <a:ext cx="1402202" cy="536494"/>
          </a:xfrm>
          <a:prstGeom prst="rect">
            <a:avLst/>
          </a:prstGeom>
        </p:spPr>
      </p:pic>
      <p:pic>
        <p:nvPicPr>
          <p:cNvPr id="11" name="Picture 10">
            <a:extLst>
              <a:ext uri="{FF2B5EF4-FFF2-40B4-BE49-F238E27FC236}">
                <a16:creationId xmlns:a16="http://schemas.microsoft.com/office/drawing/2014/main" id="{85ECBB1A-A9CE-4FC8-B256-FF9C1BAE47D8}"/>
              </a:ext>
            </a:extLst>
          </p:cNvPr>
          <p:cNvPicPr>
            <a:picLocks noChangeAspect="1"/>
          </p:cNvPicPr>
          <p:nvPr/>
        </p:nvPicPr>
        <p:blipFill>
          <a:blip r:embed="rId4"/>
          <a:stretch>
            <a:fillRect/>
          </a:stretch>
        </p:blipFill>
        <p:spPr>
          <a:xfrm>
            <a:off x="7832979" y="-7798"/>
            <a:ext cx="1225402" cy="469433"/>
          </a:xfrm>
          <a:prstGeom prst="rect">
            <a:avLst/>
          </a:prstGeom>
        </p:spPr>
      </p:pic>
      <p:pic>
        <p:nvPicPr>
          <p:cNvPr id="12" name="Picture 11">
            <a:extLst>
              <a:ext uri="{FF2B5EF4-FFF2-40B4-BE49-F238E27FC236}">
                <a16:creationId xmlns:a16="http://schemas.microsoft.com/office/drawing/2014/main" id="{3A8E09B0-E6C7-44B7-9772-B2CC041F0204}"/>
              </a:ext>
            </a:extLst>
          </p:cNvPr>
          <p:cNvPicPr>
            <a:picLocks noChangeAspect="1"/>
          </p:cNvPicPr>
          <p:nvPr/>
        </p:nvPicPr>
        <p:blipFill>
          <a:blip r:embed="rId5"/>
          <a:stretch>
            <a:fillRect/>
          </a:stretch>
        </p:blipFill>
        <p:spPr>
          <a:xfrm>
            <a:off x="7507346" y="166927"/>
            <a:ext cx="390178" cy="457240"/>
          </a:xfrm>
          <a:prstGeom prst="rect">
            <a:avLst/>
          </a:prstGeom>
        </p:spPr>
      </p:pic>
      <p:pic>
        <p:nvPicPr>
          <p:cNvPr id="14" name="Picture 13">
            <a:extLst>
              <a:ext uri="{FF2B5EF4-FFF2-40B4-BE49-F238E27FC236}">
                <a16:creationId xmlns:a16="http://schemas.microsoft.com/office/drawing/2014/main" id="{964E3494-12FE-4C34-A3FD-148DE9AAE78C}"/>
              </a:ext>
            </a:extLst>
          </p:cNvPr>
          <p:cNvPicPr>
            <a:picLocks noChangeAspect="1"/>
          </p:cNvPicPr>
          <p:nvPr/>
        </p:nvPicPr>
        <p:blipFill rotWithShape="1">
          <a:blip r:embed="rId6"/>
          <a:srcRect t="17673" r="50000" b="29434"/>
          <a:stretch/>
        </p:blipFill>
        <p:spPr>
          <a:xfrm>
            <a:off x="3" y="492412"/>
            <a:ext cx="4237051" cy="2520000"/>
          </a:xfrm>
          <a:prstGeom prst="rect">
            <a:avLst/>
          </a:prstGeom>
        </p:spPr>
      </p:pic>
      <p:pic>
        <p:nvPicPr>
          <p:cNvPr id="16" name="Picture 15">
            <a:extLst>
              <a:ext uri="{FF2B5EF4-FFF2-40B4-BE49-F238E27FC236}">
                <a16:creationId xmlns:a16="http://schemas.microsoft.com/office/drawing/2014/main" id="{0E63A9F3-631E-4807-A8BE-65D750546EFB}"/>
              </a:ext>
            </a:extLst>
          </p:cNvPr>
          <p:cNvPicPr>
            <a:picLocks noChangeAspect="1"/>
          </p:cNvPicPr>
          <p:nvPr/>
        </p:nvPicPr>
        <p:blipFill rotWithShape="1">
          <a:blip r:embed="rId7"/>
          <a:srcRect t="44627" r="50000" b="15724"/>
          <a:stretch/>
        </p:blipFill>
        <p:spPr>
          <a:xfrm>
            <a:off x="0" y="3012412"/>
            <a:ext cx="4237051" cy="1889019"/>
          </a:xfrm>
          <a:prstGeom prst="rect">
            <a:avLst/>
          </a:prstGeom>
        </p:spPr>
      </p:pic>
      <p:sp>
        <p:nvSpPr>
          <p:cNvPr id="18" name="TextBox 17">
            <a:extLst>
              <a:ext uri="{FF2B5EF4-FFF2-40B4-BE49-F238E27FC236}">
                <a16:creationId xmlns:a16="http://schemas.microsoft.com/office/drawing/2014/main" id="{FB998E06-808F-489A-8463-0A210241F9EE}"/>
              </a:ext>
            </a:extLst>
          </p:cNvPr>
          <p:cNvSpPr txBox="1"/>
          <p:nvPr/>
        </p:nvSpPr>
        <p:spPr>
          <a:xfrm>
            <a:off x="4756272" y="1516377"/>
            <a:ext cx="3867150" cy="2031325"/>
          </a:xfrm>
          <a:prstGeom prst="rect">
            <a:avLst/>
          </a:prstGeom>
          <a:noFill/>
        </p:spPr>
        <p:txBody>
          <a:bodyPr wrap="square" rtlCol="0">
            <a:spAutoFit/>
          </a:bodyPr>
          <a:lstStyle/>
          <a:p>
            <a:r>
              <a:rPr lang="en-ID" sz="1800" i="0" u="none" strike="noStrike" baseline="0">
                <a:solidFill>
                  <a:srgbClr val="000000"/>
                </a:solidFill>
                <a:latin typeface="Rubik" panose="020B0604020202020204" charset="-79"/>
                <a:cs typeface="Rubik" panose="020B0604020202020204" charset="-79"/>
              </a:rPr>
              <a:t>Setelah memahami relasi pada masing-masing tabel, langkah selanjutnya adalah membuat tabel analisa dengan menggunakan tools Google Bigquery. </a:t>
            </a:r>
            <a:r>
              <a:rPr lang="en-ID" sz="1800" u="none" strike="noStrike" baseline="0">
                <a:solidFill>
                  <a:srgbClr val="000000"/>
                </a:solidFill>
                <a:latin typeface="Rubik" panose="020B0604020202020204" charset="-79"/>
                <a:cs typeface="Rubik" panose="020B0604020202020204" charset="-79"/>
              </a:rPr>
              <a:t>Query</a:t>
            </a:r>
            <a:r>
              <a:rPr lang="en-ID" sz="1800" i="1" u="none" strike="noStrike" baseline="0">
                <a:solidFill>
                  <a:srgbClr val="000000"/>
                </a:solidFill>
                <a:latin typeface="Rubik" panose="020B0604020202020204" charset="-79"/>
                <a:cs typeface="Rubik" panose="020B0604020202020204" charset="-79"/>
              </a:rPr>
              <a:t> </a:t>
            </a:r>
            <a:r>
              <a:rPr lang="en-ID" sz="1800" i="0" u="none" strike="noStrike" baseline="0">
                <a:solidFill>
                  <a:srgbClr val="000000"/>
                </a:solidFill>
                <a:latin typeface="Rubik" panose="020B0604020202020204" charset="-79"/>
                <a:cs typeface="Rubik" panose="020B0604020202020204" charset="-79"/>
              </a:rPr>
              <a:t>untuk membuat tabel analisa dapat dilihat pada gambar disamping.</a:t>
            </a:r>
            <a:endParaRPr lang="en-ID">
              <a:latin typeface="Rubik" panose="020B0604020202020204" charset="-79"/>
              <a:cs typeface="Rubik" panose="020B0604020202020204" charset="-79"/>
            </a:endParaRPr>
          </a:p>
        </p:txBody>
      </p:sp>
    </p:spTree>
    <p:extLst>
      <p:ext uri="{BB962C8B-B14F-4D97-AF65-F5344CB8AC3E}">
        <p14:creationId xmlns:p14="http://schemas.microsoft.com/office/powerpoint/2010/main" val="124817067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2115</TotalTime>
  <Words>1156</Words>
  <Application>Microsoft Office PowerPoint</Application>
  <PresentationFormat>On-screen Show (16:9)</PresentationFormat>
  <Paragraphs>74</Paragraphs>
  <Slides>19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Rubik Light</vt:lpstr>
      <vt:lpstr>Rubik Medium</vt:lpstr>
      <vt:lpstr>Rubik SemiBold</vt:lpstr>
      <vt:lpstr>Rubik</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hnifibrhm.</dc:creator>
  <cp:lastModifiedBy>Hanif ibrahim</cp:lastModifiedBy>
  <cp:revision>5</cp:revision>
  <dcterms:modified xsi:type="dcterms:W3CDTF">2025-03-02T16:05:12Z</dcterms:modified>
</cp:coreProperties>
</file>